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79" r:id="rId6"/>
    <p:sldId id="340" r:id="rId7"/>
    <p:sldId id="341" r:id="rId8"/>
    <p:sldId id="342" r:id="rId9"/>
    <p:sldId id="343" r:id="rId10"/>
    <p:sldId id="344" r:id="rId11"/>
    <p:sldId id="346" r:id="rId12"/>
    <p:sldId id="305" r:id="rId13"/>
    <p:sldId id="322" r:id="rId14"/>
    <p:sldId id="320" r:id="rId15"/>
    <p:sldId id="317" r:id="rId16"/>
    <p:sldId id="315" r:id="rId17"/>
    <p:sldId id="302" r:id="rId18"/>
    <p:sldId id="303" r:id="rId19"/>
    <p:sldId id="309" r:id="rId20"/>
    <p:sldId id="338" r:id="rId21"/>
    <p:sldId id="334" r:id="rId22"/>
    <p:sldId id="358" r:id="rId23"/>
    <p:sldId id="335" r:id="rId24"/>
    <p:sldId id="332" r:id="rId25"/>
    <p:sldId id="336" r:id="rId26"/>
    <p:sldId id="345" r:id="rId27"/>
    <p:sldId id="357" r:id="rId28"/>
    <p:sldId id="352" r:id="rId29"/>
    <p:sldId id="304" r:id="rId30"/>
    <p:sldId id="349" r:id="rId31"/>
    <p:sldId id="330" r:id="rId32"/>
    <p:sldId id="347" r:id="rId33"/>
    <p:sldId id="300" r:id="rId34"/>
    <p:sldId id="356" r:id="rId35"/>
    <p:sldId id="355" r:id="rId36"/>
    <p:sldId id="353" r:id="rId37"/>
    <p:sldId id="351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EF3BC-624A-BABC-09E6-F576E6E3E3EA}" v="20" dt="2023-04-28T00:12:05.965"/>
    <p1510:client id="{29514A99-571C-4A22-B83D-0EE22C800C45}" v="482" dt="2023-04-27T12:57:09.223"/>
    <p1510:client id="{638B30F4-175E-DC62-6321-139C70970879}" v="1803" dt="2023-04-27T17:02:40.295"/>
    <p1510:client id="{7C5EB6F4-CCC7-C1FB-EDA8-4E4AF95CC880}" v="58" dt="2023-04-28T00:19:15.166"/>
    <p1510:client id="{8CED94F7-BBBC-4E94-958B-DCBA81CB79CA}" v="7371" dt="2023-04-27T22:27:19.258"/>
    <p1510:client id="{8F0F17CB-5336-40C2-BD19-63E7D5DECE84}" v="2809" dt="2023-04-27T09:01:39.396"/>
    <p1510:client id="{9163DEF1-BE66-8964-B411-75A5CD495AD0}" v="3158" dt="2023-04-27T21:10:34.044"/>
    <p1510:client id="{BC131C87-5170-5CE3-A1F7-B034FC7092E2}" v="119" dt="2023-04-27T13:39:24.323"/>
    <p1510:client id="{D56F55E4-2A9C-2271-424A-66A1BE6209EB}" v="148" dt="2023-04-27T13:51:25.068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용현" userId="9a51fa85-7343-4a59-b3c3-a4f10c1d6d4a" providerId="ADAL" clId="{81F190B4-54CB-4245-8BA5-BCDF67D644BC}"/>
    <pc:docChg chg="undo custSel modSld">
      <pc:chgData name="조용현" userId="9a51fa85-7343-4a59-b3c3-a4f10c1d6d4a" providerId="ADAL" clId="{81F190B4-54CB-4245-8BA5-BCDF67D644BC}" dt="2023-04-28T03:08:20.846" v="14" actId="14100"/>
      <pc:docMkLst>
        <pc:docMk/>
      </pc:docMkLst>
      <pc:sldChg chg="addSp delSp modSp mod addAnim delAnim">
        <pc:chgData name="조용현" userId="9a51fa85-7343-4a59-b3c3-a4f10c1d6d4a" providerId="ADAL" clId="{81F190B4-54CB-4245-8BA5-BCDF67D644BC}" dt="2023-04-28T03:08:20.846" v="14" actId="14100"/>
        <pc:sldMkLst>
          <pc:docMk/>
          <pc:sldMk cId="1470066367" sldId="330"/>
        </pc:sldMkLst>
        <pc:spChg chg="topLvl">
          <ac:chgData name="조용현" userId="9a51fa85-7343-4a59-b3c3-a4f10c1d6d4a" providerId="ADAL" clId="{81F190B4-54CB-4245-8BA5-BCDF67D644BC}" dt="2023-04-28T03:08:02.319" v="4" actId="478"/>
          <ac:spMkLst>
            <pc:docMk/>
            <pc:sldMk cId="1470066367" sldId="330"/>
            <ac:spMk id="12" creationId="{8ED6CB83-EE9E-B788-63C9-15853A682533}"/>
          </ac:spMkLst>
        </pc:spChg>
        <pc:spChg chg="topLvl">
          <ac:chgData name="조용현" userId="9a51fa85-7343-4a59-b3c3-a4f10c1d6d4a" providerId="ADAL" clId="{81F190B4-54CB-4245-8BA5-BCDF67D644BC}" dt="2023-04-28T03:08:05.289" v="7" actId="478"/>
          <ac:spMkLst>
            <pc:docMk/>
            <pc:sldMk cId="1470066367" sldId="330"/>
            <ac:spMk id="14" creationId="{36C02270-FDE5-DE83-1117-2AB6F05E51F3}"/>
          </ac:spMkLst>
        </pc:spChg>
        <pc:spChg chg="topLvl">
          <ac:chgData name="조용현" userId="9a51fa85-7343-4a59-b3c3-a4f10c1d6d4a" providerId="ADAL" clId="{81F190B4-54CB-4245-8BA5-BCDF67D644BC}" dt="2023-04-28T03:08:07.452" v="8" actId="478"/>
          <ac:spMkLst>
            <pc:docMk/>
            <pc:sldMk cId="1470066367" sldId="330"/>
            <ac:spMk id="17" creationId="{D02FF5DE-0123-5E6F-9F00-6EF70EEB33CD}"/>
          </ac:spMkLst>
        </pc:spChg>
        <pc:spChg chg="topLvl">
          <ac:chgData name="조용현" userId="9a51fa85-7343-4a59-b3c3-a4f10c1d6d4a" providerId="ADAL" clId="{81F190B4-54CB-4245-8BA5-BCDF67D644BC}" dt="2023-04-28T03:08:08.882" v="9" actId="478"/>
          <ac:spMkLst>
            <pc:docMk/>
            <pc:sldMk cId="1470066367" sldId="330"/>
            <ac:spMk id="18" creationId="{6338DE8D-A595-7433-C4B5-3FD8F41A22F8}"/>
          </ac:spMkLst>
        </pc:spChg>
        <pc:grpChg chg="del">
          <ac:chgData name="조용현" userId="9a51fa85-7343-4a59-b3c3-a4f10c1d6d4a" providerId="ADAL" clId="{81F190B4-54CB-4245-8BA5-BCDF67D644BC}" dt="2023-04-28T03:08:02.319" v="4" actId="478"/>
          <ac:grpSpMkLst>
            <pc:docMk/>
            <pc:sldMk cId="1470066367" sldId="330"/>
            <ac:grpSpMk id="13" creationId="{3265CE08-2151-CE5B-3349-6523CC46D478}"/>
          </ac:grpSpMkLst>
        </pc:grpChg>
        <pc:grpChg chg="del">
          <ac:chgData name="조용현" userId="9a51fa85-7343-4a59-b3c3-a4f10c1d6d4a" providerId="ADAL" clId="{81F190B4-54CB-4245-8BA5-BCDF67D644BC}" dt="2023-04-28T03:08:07.452" v="8" actId="478"/>
          <ac:grpSpMkLst>
            <pc:docMk/>
            <pc:sldMk cId="1470066367" sldId="330"/>
            <ac:grpSpMk id="19" creationId="{5340E185-83CA-9730-F4E6-89F1EBFFCE83}"/>
          </ac:grpSpMkLst>
        </pc:grpChg>
        <pc:grpChg chg="del">
          <ac:chgData name="조용현" userId="9a51fa85-7343-4a59-b3c3-a4f10c1d6d4a" providerId="ADAL" clId="{81F190B4-54CB-4245-8BA5-BCDF67D644BC}" dt="2023-04-28T03:08:08.882" v="9" actId="478"/>
          <ac:grpSpMkLst>
            <pc:docMk/>
            <pc:sldMk cId="1470066367" sldId="330"/>
            <ac:grpSpMk id="20" creationId="{BB5BE0D6-6E5D-8810-A5A6-A3B9F93AE7AB}"/>
          </ac:grpSpMkLst>
        </pc:grpChg>
        <pc:grpChg chg="add del">
          <ac:chgData name="조용현" userId="9a51fa85-7343-4a59-b3c3-a4f10c1d6d4a" providerId="ADAL" clId="{81F190B4-54CB-4245-8BA5-BCDF67D644BC}" dt="2023-04-28T03:08:05.289" v="7" actId="478"/>
          <ac:grpSpMkLst>
            <pc:docMk/>
            <pc:sldMk cId="1470066367" sldId="330"/>
            <ac:grpSpMk id="21" creationId="{9C3E551A-156F-A04D-8C5C-62480BEEEC13}"/>
          </ac:grpSpMkLst>
        </pc:grpChg>
        <pc:picChg chg="del topLvl">
          <ac:chgData name="조용현" userId="9a51fa85-7343-4a59-b3c3-a4f10c1d6d4a" providerId="ADAL" clId="{81F190B4-54CB-4245-8BA5-BCDF67D644BC}" dt="2023-04-28T03:08:02.319" v="4" actId="478"/>
          <ac:picMkLst>
            <pc:docMk/>
            <pc:sldMk cId="1470066367" sldId="330"/>
            <ac:picMk id="2" creationId="{996D7A44-3920-0862-ADC7-42AB8E363EB6}"/>
          </ac:picMkLst>
        </pc:picChg>
        <pc:picChg chg="del topLvl">
          <ac:chgData name="조용현" userId="9a51fa85-7343-4a59-b3c3-a4f10c1d6d4a" providerId="ADAL" clId="{81F190B4-54CB-4245-8BA5-BCDF67D644BC}" dt="2023-04-28T03:08:08.882" v="9" actId="478"/>
          <ac:picMkLst>
            <pc:docMk/>
            <pc:sldMk cId="1470066367" sldId="330"/>
            <ac:picMk id="3" creationId="{A698EE02-6110-E5D1-49D4-91C8BE33AD90}"/>
          </ac:picMkLst>
        </pc:picChg>
        <pc:picChg chg="add mod">
          <ac:chgData name="조용현" userId="9a51fa85-7343-4a59-b3c3-a4f10c1d6d4a" providerId="ADAL" clId="{81F190B4-54CB-4245-8BA5-BCDF67D644BC}" dt="2023-04-28T03:08:20.846" v="14" actId="14100"/>
          <ac:picMkLst>
            <pc:docMk/>
            <pc:sldMk cId="1470066367" sldId="330"/>
            <ac:picMk id="5" creationId="{6C5A0EF1-F6D2-64A7-658D-DF18C61E278E}"/>
          </ac:picMkLst>
        </pc:picChg>
        <pc:picChg chg="del topLvl">
          <ac:chgData name="조용현" userId="9a51fa85-7343-4a59-b3c3-a4f10c1d6d4a" providerId="ADAL" clId="{81F190B4-54CB-4245-8BA5-BCDF67D644BC}" dt="2023-04-28T03:08:05.289" v="7" actId="478"/>
          <ac:picMkLst>
            <pc:docMk/>
            <pc:sldMk cId="1470066367" sldId="330"/>
            <ac:picMk id="6" creationId="{C7EE2FEC-7311-C440-5957-7FD35CF65F94}"/>
          </ac:picMkLst>
        </pc:picChg>
        <pc:picChg chg="del topLvl">
          <ac:chgData name="조용현" userId="9a51fa85-7343-4a59-b3c3-a4f10c1d6d4a" providerId="ADAL" clId="{81F190B4-54CB-4245-8BA5-BCDF67D644BC}" dt="2023-04-28T03:08:07.452" v="8" actId="478"/>
          <ac:picMkLst>
            <pc:docMk/>
            <pc:sldMk cId="1470066367" sldId="330"/>
            <ac:picMk id="10" creationId="{6880FA6B-5DBB-F160-6EAD-D80E35F5B48E}"/>
          </ac:picMkLst>
        </pc:picChg>
      </pc:sldChg>
      <pc:sldChg chg="addSp delSp modSp mod">
        <pc:chgData name="조용현" userId="9a51fa85-7343-4a59-b3c3-a4f10c1d6d4a" providerId="ADAL" clId="{81F190B4-54CB-4245-8BA5-BCDF67D644BC}" dt="2023-04-28T03:07:44.279" v="3" actId="14100"/>
        <pc:sldMkLst>
          <pc:docMk/>
          <pc:sldMk cId="2622264529" sldId="353"/>
        </pc:sldMkLst>
        <pc:picChg chg="add mod">
          <ac:chgData name="조용현" userId="9a51fa85-7343-4a59-b3c3-a4f10c1d6d4a" providerId="ADAL" clId="{81F190B4-54CB-4245-8BA5-BCDF67D644BC}" dt="2023-04-28T03:07:44.279" v="3" actId="14100"/>
          <ac:picMkLst>
            <pc:docMk/>
            <pc:sldMk cId="2622264529" sldId="353"/>
            <ac:picMk id="3" creationId="{34C6BAD6-85E8-79F2-8764-CBA564FADE01}"/>
          </ac:picMkLst>
        </pc:picChg>
        <pc:picChg chg="del">
          <ac:chgData name="조용현" userId="9a51fa85-7343-4a59-b3c3-a4f10c1d6d4a" providerId="ADAL" clId="{81F190B4-54CB-4245-8BA5-BCDF67D644BC}" dt="2023-04-28T03:07:37.875" v="0" actId="478"/>
          <ac:picMkLst>
            <pc:docMk/>
            <pc:sldMk cId="2622264529" sldId="353"/>
            <ac:picMk id="5" creationId="{3E23FAC6-AD64-79A1-E4C8-6576FCD44B0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모델 파트부터 설명 시작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  <a:cs typeface="Calibri"/>
              </a:rPr>
              <a:t>디퓨전</a:t>
            </a:r>
            <a:r>
              <a:rPr lang="ko-KR" altLang="en-US">
                <a:ea typeface="맑은 고딕"/>
                <a:cs typeface="Calibri"/>
              </a:rPr>
              <a:t> 모델의 방법을 통해서 모션을 생성하는 모델이 </a:t>
            </a:r>
            <a:r>
              <a:rPr lang="ko-KR" altLang="en-US" err="1">
                <a:ea typeface="맑은 고딕"/>
                <a:cs typeface="Calibri"/>
              </a:rPr>
              <a:t>MDM이다</a:t>
            </a:r>
            <a:r>
              <a:rPr lang="ko-KR" altLang="en-US">
                <a:ea typeface="맑은 고딕"/>
                <a:cs typeface="Calibri"/>
              </a:rPr>
              <a:t>.</a:t>
            </a:r>
          </a:p>
          <a:p>
            <a:r>
              <a:rPr lang="ko-KR" altLang="en-US">
                <a:ea typeface="맑은 고딕"/>
                <a:cs typeface="Calibri"/>
              </a:rPr>
              <a:t>일단 </a:t>
            </a:r>
            <a:r>
              <a:rPr lang="ko-KR" altLang="en-US" err="1">
                <a:ea typeface="맑은 고딕"/>
                <a:cs typeface="Calibri"/>
              </a:rPr>
              <a:t>디퓨전</a:t>
            </a:r>
            <a:r>
              <a:rPr lang="ko-KR" altLang="en-US">
                <a:ea typeface="맑은 고딕"/>
                <a:cs typeface="Calibri"/>
              </a:rPr>
              <a:t> 모델은 학습할 데이터에 인위적으로 </a:t>
            </a:r>
            <a:r>
              <a:rPr lang="ko-KR" altLang="en-US" err="1">
                <a:ea typeface="맑은 고딕"/>
                <a:cs typeface="Calibri"/>
              </a:rPr>
              <a:t>noise를</a:t>
            </a:r>
            <a:r>
              <a:rPr lang="ko-KR" altLang="en-US">
                <a:ea typeface="맑은 고딕"/>
                <a:cs typeface="Calibri"/>
              </a:rPr>
              <a:t> 추가해서 </a:t>
            </a:r>
            <a:r>
              <a:rPr lang="ko-KR" altLang="en-US" err="1">
                <a:ea typeface="맑은 고딕"/>
                <a:cs typeface="Calibri"/>
              </a:rPr>
              <a:t>noise한</a:t>
            </a:r>
            <a:r>
              <a:rPr lang="ko-KR" altLang="en-US">
                <a:ea typeface="맑은 고딕"/>
                <a:cs typeface="Calibri"/>
              </a:rPr>
              <a:t> 데이터를 만들고 그 </a:t>
            </a:r>
            <a:r>
              <a:rPr lang="ko-KR" altLang="en-US" err="1">
                <a:ea typeface="맑은 고딕"/>
                <a:cs typeface="Calibri"/>
              </a:rPr>
              <a:t>noise로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부터</a:t>
            </a:r>
            <a:endParaRPr lang="ko-KR" altLang="en-US">
              <a:ea typeface="맑은 고딕"/>
              <a:cs typeface="Calibri"/>
            </a:endParaRPr>
          </a:p>
          <a:p>
            <a:r>
              <a:rPr lang="ko-KR" altLang="en-US" err="1">
                <a:ea typeface="맑은 고딕"/>
                <a:cs typeface="Calibri"/>
              </a:rPr>
              <a:t>Denoise과정을</a:t>
            </a:r>
            <a:r>
              <a:rPr lang="ko-KR" altLang="en-US">
                <a:ea typeface="맑은 고딕"/>
                <a:cs typeface="Calibri"/>
              </a:rPr>
              <a:t> 거치면서 데이터를 생성하는 방법을 활용한다.</a:t>
            </a:r>
          </a:p>
          <a:p>
            <a:r>
              <a:rPr lang="ko-KR" altLang="en-US">
                <a:ea typeface="맑은 고딕"/>
                <a:cs typeface="Calibri"/>
              </a:rPr>
              <a:t>신기하게 </a:t>
            </a:r>
            <a:r>
              <a:rPr lang="ko-KR" altLang="en-US" err="1">
                <a:ea typeface="맑은 고딕"/>
                <a:cs typeface="Calibri"/>
              </a:rPr>
              <a:t>이모델은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text</a:t>
            </a:r>
            <a:r>
              <a:rPr lang="ko-KR" altLang="en-US">
                <a:ea typeface="맑은 고딕"/>
                <a:cs typeface="Calibri"/>
              </a:rPr>
              <a:t> 인풋으로 학습을 할 수 있는데 이는 모델이 학습하는 과정에서 텍스트와 관련된 데이터만 골라서 학습하기 때문이다.</a:t>
            </a:r>
          </a:p>
          <a:p>
            <a:pPr algn="just"/>
            <a:r>
              <a:rPr lang="ko-KR" altLang="en-US">
                <a:ea typeface="맑은 고딕"/>
                <a:cs typeface="Calibri"/>
              </a:rPr>
              <a:t>추가적으로 </a:t>
            </a:r>
            <a:r>
              <a:rPr lang="ko-KR" altLang="en-US" err="1">
                <a:ea typeface="맑은 고딕"/>
                <a:cs typeface="Calibri"/>
              </a:rPr>
              <a:t>denoising과정에서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transformer</a:t>
            </a:r>
            <a:r>
              <a:rPr lang="ko-KR" altLang="en-US">
                <a:ea typeface="맑은 고딕"/>
                <a:cs typeface="Calibri"/>
              </a:rPr>
              <a:t> 구조를 활용</a:t>
            </a:r>
          </a:p>
          <a:p>
            <a:endParaRPr lang="en-US"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76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HumanML3d</a:t>
            </a:r>
            <a:r>
              <a:rPr lang="ko-KR" altLang="en-US">
                <a:ea typeface="맑은 고딕"/>
                <a:cs typeface="Calibri"/>
              </a:rPr>
              <a:t>는</a:t>
            </a:r>
            <a:r>
              <a:rPr lang="en-US">
                <a:cs typeface="Calibri"/>
              </a:rPr>
              <a:t> </a:t>
            </a:r>
            <a:r>
              <a:rPr lang="ko-KR" altLang="en-US">
                <a:ea typeface="맑은 고딕"/>
                <a:cs typeface="Calibri"/>
              </a:rPr>
              <a:t>사람의</a:t>
            </a:r>
            <a:r>
              <a:rPr lang="en-US" altLang="ko-KR">
                <a:ea typeface="맑은 고딕"/>
                <a:cs typeface="Calibri"/>
              </a:rPr>
              <a:t> </a:t>
            </a:r>
            <a:r>
              <a:rPr lang="en-US" altLang="ko-KR" err="1">
                <a:ea typeface="맑은 고딕"/>
                <a:cs typeface="Calibri"/>
              </a:rPr>
              <a:t>모션을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글로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설명한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데이터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셋이다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r>
              <a:rPr lang="en-US"/>
              <a:t>The dataset has several text captions for one motion. </a:t>
            </a:r>
            <a:endParaRPr lang="ko-KR" altLang="en-US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1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Long tail problem</a:t>
            </a:r>
            <a:r>
              <a:rPr lang="ko-KR" altLang="en-US">
                <a:ea typeface="맑은 고딕"/>
              </a:rPr>
              <a:t>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있었기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때문에</a:t>
            </a:r>
            <a:r>
              <a:rPr lang="en-US"/>
              <a:t> </a:t>
            </a:r>
            <a:r>
              <a:rPr lang="ko-KR" altLang="en-US">
                <a:ea typeface="맑은 고딕"/>
              </a:rPr>
              <a:t>이를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해결해주기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위해서</a:t>
            </a:r>
            <a:r>
              <a:rPr lang="en-US"/>
              <a:t> augmentation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필요하다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  <a:cs typeface="Calibri"/>
              </a:rPr>
              <a:t>이때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감정표현을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나타내는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것이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목적이었고</a:t>
            </a:r>
            <a:r>
              <a:rPr lang="en-US" altLang="ko-KR">
                <a:ea typeface="맑은 고딕"/>
                <a:cs typeface="Calibri"/>
              </a:rPr>
              <a:t> 이 </a:t>
            </a:r>
            <a:r>
              <a:rPr lang="en-US" altLang="ko-KR" err="1">
                <a:ea typeface="맑은 고딕"/>
                <a:cs typeface="Calibri"/>
              </a:rPr>
              <a:t>감정표현을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나타낼</a:t>
            </a:r>
            <a:r>
              <a:rPr lang="en-US" altLang="ko-KR">
                <a:ea typeface="맑은 고딕"/>
                <a:cs typeface="Calibri"/>
              </a:rPr>
              <a:t> 수 </a:t>
            </a:r>
            <a:r>
              <a:rPr lang="en-US" altLang="ko-KR" err="1">
                <a:ea typeface="맑은 고딕"/>
                <a:cs typeface="Calibri"/>
              </a:rPr>
              <a:t>있는</a:t>
            </a:r>
            <a:r>
              <a:rPr lang="en-US" altLang="ko-KR">
                <a:ea typeface="맑은 고딕"/>
                <a:cs typeface="Calibri"/>
              </a:rPr>
              <a:t> 다양성을 늘릴 필요가 있디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7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  <a:cs typeface="Calibri"/>
              </a:rPr>
              <a:t>어그멘테이션을</a:t>
            </a:r>
            <a:r>
              <a:rPr lang="ko-KR" altLang="en-US">
                <a:ea typeface="맑은 고딕"/>
                <a:cs typeface="Calibri"/>
              </a:rPr>
              <a:t> 통해 데이터 간의 불균형을 맞추기 위해서는 유사한 언어가 필요함</a:t>
            </a:r>
          </a:p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6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인공지능의 힘을 빌림 -&gt; 단어를 벡터로 바꾸면 코사인 </a:t>
            </a:r>
            <a:r>
              <a:rPr lang="ko-KR" altLang="en-US" err="1">
                <a:ea typeface="맑은 고딕"/>
                <a:cs typeface="Calibri"/>
              </a:rPr>
              <a:t>시밀러리티를</a:t>
            </a:r>
            <a:r>
              <a:rPr lang="ko-KR" altLang="en-US">
                <a:ea typeface="맑은 고딕"/>
                <a:cs typeface="Calibri"/>
              </a:rPr>
              <a:t> 볼 수 있기 때문에 데이터 셋에서 가장 유사한 단어를 찾는데 유리히다ㅏ.</a:t>
            </a:r>
            <a:endParaRPr lang="en-US"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66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유사한 단어를 찾은 </a:t>
            </a:r>
            <a:r>
              <a:rPr lang="ko-KR" altLang="en-US" err="1">
                <a:ea typeface="맑은 고딕"/>
                <a:cs typeface="Calibri"/>
              </a:rPr>
              <a:t>결과ㅡ</a:t>
            </a:r>
            <a:r>
              <a:rPr lang="ko-KR" altLang="en-US">
                <a:ea typeface="맑은 고딕"/>
                <a:cs typeface="Calibri"/>
              </a:rPr>
              <a:t>-&gt; 따라서 이 단어들을 통해 데이터를 </a:t>
            </a:r>
            <a:r>
              <a:rPr lang="ko-KR" altLang="en-US" err="1">
                <a:ea typeface="맑은 고딕"/>
                <a:cs typeface="Calibri"/>
              </a:rPr>
              <a:t>어그멘테이션</a:t>
            </a:r>
            <a:r>
              <a:rPr lang="ko-KR" altLang="en-US">
                <a:ea typeface="맑은 고딕"/>
                <a:cs typeface="Calibri"/>
              </a:rPr>
              <a:t>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Second part is about using motion diffusion neural network model in unreal engine.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5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Onnx is an open format built to represent machine learning models.</a:t>
            </a:r>
          </a:p>
          <a:p>
            <a:endParaRPr lang="en-US" altLang="ko-KR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This is example code that running style transfer onnx model in unreal engine.</a:t>
            </a:r>
          </a:p>
          <a:p>
            <a:r>
              <a:rPr lang="en-US" altLang="ko-KR">
                <a:ea typeface="맑은 고딕"/>
                <a:cs typeface="Calibri"/>
              </a:rPr>
              <a:t>Unreal engine provide NNI(neural network inference) plugin that enable us to use neural network model.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84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As you see you can run the onnx model during runtime.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88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이번주 발표 목차</a:t>
            </a:r>
          </a:p>
          <a:p>
            <a:r>
              <a:rPr lang="ko-KR" altLang="en-US">
                <a:ea typeface="맑은 고딕"/>
                <a:cs typeface="Calibri"/>
              </a:rPr>
              <a:t>.</a:t>
            </a:r>
            <a:r>
              <a:rPr lang="ko-KR" altLang="en-US" err="1">
                <a:ea typeface="맑은 고딕"/>
                <a:cs typeface="Calibri"/>
              </a:rPr>
              <a:t>Intro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에선ㄴ</a:t>
            </a:r>
            <a:r>
              <a:rPr lang="ko-KR" altLang="en-US">
                <a:ea typeface="맑은 고딕"/>
                <a:cs typeface="Calibri"/>
              </a:rPr>
              <a:t> 간단히 </a:t>
            </a:r>
            <a:r>
              <a:rPr lang="ko-KR" altLang="en-US" err="1">
                <a:ea typeface="맑은 고딕"/>
                <a:cs typeface="Calibri"/>
              </a:rPr>
              <a:t>objective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usability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team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members</a:t>
            </a:r>
            <a:r>
              <a:rPr lang="ko-KR" altLang="en-US">
                <a:ea typeface="맑은 고딕"/>
                <a:cs typeface="Calibri"/>
              </a:rPr>
              <a:t> 등을 </a:t>
            </a:r>
            <a:r>
              <a:rPr lang="ko-KR" altLang="en-US" err="1">
                <a:ea typeface="맑은 고딕"/>
                <a:cs typeface="Calibri"/>
              </a:rPr>
              <a:t>소개할것임</a:t>
            </a:r>
            <a:r>
              <a:rPr lang="ko-KR" altLang="en-US">
                <a:ea typeface="맑은 고딕"/>
                <a:cs typeface="Calibri"/>
              </a:rPr>
              <a:t>.</a:t>
            </a:r>
          </a:p>
          <a:p>
            <a:r>
              <a:rPr lang="ko-KR" altLang="en-US">
                <a:ea typeface="맑은 고딕"/>
                <a:cs typeface="Calibri"/>
              </a:rPr>
              <a:t>이후 </a:t>
            </a:r>
            <a:r>
              <a:rPr lang="ko-KR" altLang="en-US" err="1">
                <a:ea typeface="맑은 고딕"/>
                <a:cs typeface="Calibri"/>
              </a:rPr>
              <a:t>pipeline</a:t>
            </a:r>
            <a:r>
              <a:rPr lang="ko-KR" altLang="en-US">
                <a:ea typeface="맑은 고딕"/>
                <a:cs typeface="Calibri"/>
              </a:rPr>
              <a:t> &amp; </a:t>
            </a:r>
            <a:r>
              <a:rPr lang="ko-KR" altLang="en-US" err="1">
                <a:ea typeface="맑은 고딕"/>
                <a:cs typeface="Calibri"/>
              </a:rPr>
              <a:t>progress</a:t>
            </a:r>
            <a:r>
              <a:rPr lang="ko-KR" altLang="en-US">
                <a:ea typeface="맑은 고딕"/>
                <a:cs typeface="Calibri"/>
              </a:rPr>
              <a:t> 에서 전체적인 프로세스를 보여주고</a:t>
            </a:r>
          </a:p>
          <a:p>
            <a:r>
              <a:rPr lang="ko-KR" altLang="en-US">
                <a:ea typeface="맑은 고딕"/>
                <a:cs typeface="Calibri"/>
              </a:rPr>
              <a:t>이후 하나하나씩 나아갈거임 ㅇㅇ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  <a:cs typeface="Calibri"/>
              </a:rPr>
              <a:t>그렇다면</a:t>
            </a:r>
            <a:r>
              <a:rPr lang="en-US" altLang="ko-KR">
                <a:ea typeface="맑은 고딕"/>
                <a:cs typeface="Calibri"/>
              </a:rPr>
              <a:t>, </a:t>
            </a:r>
            <a:r>
              <a:rPr lang="en-US" altLang="ko-KR" err="1">
                <a:ea typeface="맑은 고딕"/>
                <a:cs typeface="Calibri"/>
              </a:rPr>
              <a:t>어떻게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파이토치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모델을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onnx로</a:t>
            </a:r>
            <a:r>
              <a:rPr lang="en-US" altLang="ko-KR">
                <a:ea typeface="맑은 고딕"/>
                <a:cs typeface="Calibri"/>
              </a:rPr>
              <a:t> export 할 수 </a:t>
            </a:r>
            <a:r>
              <a:rPr lang="en-US" altLang="ko-KR" err="1">
                <a:ea typeface="맑은 고딕"/>
                <a:cs typeface="Calibri"/>
              </a:rPr>
              <a:t>있을까</a:t>
            </a:r>
            <a:r>
              <a:rPr lang="en-US" altLang="ko-KR">
                <a:ea typeface="맑은 고딕"/>
                <a:cs typeface="Calibri"/>
              </a:rPr>
              <a:t>?</a:t>
            </a:r>
          </a:p>
          <a:p>
            <a:r>
              <a:rPr lang="en-US" altLang="ko-KR" err="1">
                <a:ea typeface="맑은 고딕"/>
                <a:cs typeface="Calibri"/>
              </a:rPr>
              <a:t>아래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그림과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같이</a:t>
            </a:r>
            <a:r>
              <a:rPr lang="en-US" altLang="ko-KR">
                <a:ea typeface="맑은 고딕"/>
                <a:cs typeface="Calibri"/>
              </a:rPr>
              <a:t> model + sample input + export </a:t>
            </a:r>
            <a:r>
              <a:rPr lang="en-US" altLang="ko-KR" err="1">
                <a:ea typeface="맑은 고딕"/>
                <a:cs typeface="Calibri"/>
              </a:rPr>
              <a:t>fuction</a:t>
            </a:r>
            <a:r>
              <a:rPr lang="en-US" altLang="ko-KR">
                <a:ea typeface="맑은 고딕"/>
                <a:cs typeface="Calibri"/>
              </a:rPr>
              <a:t> 을 </a:t>
            </a:r>
            <a:r>
              <a:rPr lang="en-US" altLang="ko-KR" err="1">
                <a:ea typeface="맑은 고딕"/>
                <a:cs typeface="Calibri"/>
              </a:rPr>
              <a:t>통해</a:t>
            </a:r>
            <a:r>
              <a:rPr lang="en-US" altLang="ko-KR">
                <a:ea typeface="맑은 고딕"/>
                <a:cs typeface="Calibri"/>
              </a:rPr>
              <a:t> .</a:t>
            </a:r>
            <a:r>
              <a:rPr lang="en-US" altLang="ko-KR" err="1">
                <a:ea typeface="맑은 고딕"/>
                <a:cs typeface="Calibri"/>
              </a:rPr>
              <a:t>onnx파일을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생성할</a:t>
            </a:r>
            <a:r>
              <a:rPr lang="en-US" altLang="ko-KR">
                <a:ea typeface="맑은 고딕"/>
                <a:cs typeface="Calibri"/>
              </a:rPr>
              <a:t> 수 </a:t>
            </a:r>
            <a:r>
              <a:rPr lang="en-US" altLang="ko-KR" err="1">
                <a:ea typeface="맑은 고딕"/>
                <a:cs typeface="Calibri"/>
              </a:rPr>
              <a:t>있다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2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  <a:cs typeface="Calibri"/>
              </a:rPr>
              <a:t>우리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모델에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대해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이러한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코드를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적용하고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있지만</a:t>
            </a:r>
            <a:r>
              <a:rPr lang="en-US" altLang="ko-KR">
                <a:ea typeface="맑은 고딕"/>
                <a:cs typeface="Calibri"/>
              </a:rPr>
              <a:t>, </a:t>
            </a:r>
            <a:r>
              <a:rPr lang="en-US" altLang="ko-KR" err="1">
                <a:ea typeface="맑은 고딕"/>
                <a:cs typeface="Calibri"/>
              </a:rPr>
              <a:t>여러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오류가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발생하고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있다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r>
              <a:rPr lang="en-US" altLang="ko-KR" err="1">
                <a:ea typeface="맑은 고딕"/>
                <a:cs typeface="Calibri"/>
              </a:rPr>
              <a:t>오류의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원인은</a:t>
            </a:r>
            <a:r>
              <a:rPr lang="en-US" altLang="ko-KR">
                <a:ea typeface="맑은 고딕"/>
                <a:cs typeface="Calibri"/>
              </a:rPr>
              <a:t> sample </a:t>
            </a:r>
            <a:r>
              <a:rPr lang="en-US" altLang="ko-KR" err="1">
                <a:ea typeface="맑은 고딕"/>
                <a:cs typeface="Calibri"/>
              </a:rPr>
              <a:t>input이</a:t>
            </a:r>
            <a:r>
              <a:rPr lang="en-US" altLang="ko-KR">
                <a:ea typeface="맑은 고딕"/>
                <a:cs typeface="Calibri"/>
              </a:rPr>
              <a:t> model 의 </a:t>
            </a:r>
            <a:r>
              <a:rPr lang="en-US" altLang="ko-KR" err="1">
                <a:ea typeface="맑은 고딕"/>
                <a:cs typeface="Calibri"/>
              </a:rPr>
              <a:t>input과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다른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형태라서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발생한다고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생각된다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20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Sample Input </a:t>
            </a:r>
            <a:r>
              <a:rPr lang="en-US" altLang="ko-KR" err="1">
                <a:ea typeface="맑은 고딕"/>
                <a:cs typeface="Calibri"/>
              </a:rPr>
              <a:t>tensor에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timesteps를</a:t>
            </a:r>
            <a:r>
              <a:rPr lang="en-US" altLang="ko-KR">
                <a:ea typeface="맑은 고딕"/>
                <a:cs typeface="Calibri"/>
              </a:rPr>
              <a:t> input </a:t>
            </a:r>
            <a:r>
              <a:rPr lang="en-US" altLang="ko-KR" err="1">
                <a:ea typeface="맑은 고딕"/>
                <a:cs typeface="Calibri"/>
              </a:rPr>
              <a:t>하지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않아서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생긴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오류라</a:t>
            </a:r>
            <a:r>
              <a:rPr lang="en-US" altLang="ko-KR">
                <a:ea typeface="맑은 고딕"/>
                <a:cs typeface="Calibri"/>
              </a:rPr>
              <a:t> </a:t>
            </a:r>
            <a:r>
              <a:rPr lang="en-US" altLang="ko-KR" err="1">
                <a:ea typeface="맑은 고딕"/>
                <a:cs typeface="Calibri"/>
              </a:rPr>
              <a:t>이를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해결함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r>
              <a:rPr lang="en-US" altLang="ko-KR">
                <a:ea typeface="맑은 고딕"/>
                <a:cs typeface="Calibri"/>
              </a:rPr>
              <a:t>Export </a:t>
            </a:r>
            <a:r>
              <a:rPr lang="en-US" altLang="ko-KR" err="1">
                <a:ea typeface="맑은 고딕"/>
                <a:cs typeface="Calibri"/>
              </a:rPr>
              <a:t>function에서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timesteps를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같이</a:t>
            </a:r>
            <a:r>
              <a:rPr lang="en-US" altLang="ko-KR">
                <a:ea typeface="맑은 고딕"/>
                <a:cs typeface="Calibri"/>
              </a:rPr>
              <a:t> input </a:t>
            </a:r>
            <a:r>
              <a:rPr lang="en-US" altLang="ko-KR" err="1">
                <a:ea typeface="맑은 고딕"/>
                <a:cs typeface="Calibri"/>
              </a:rPr>
              <a:t>시켜줌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r>
              <a:rPr lang="en-US" altLang="ko-KR" err="1">
                <a:ea typeface="맑은 고딕"/>
                <a:cs typeface="Calibri"/>
              </a:rPr>
              <a:t>하지만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새로운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에러가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발생함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r>
              <a:rPr lang="en-US" altLang="ko-KR" err="1">
                <a:ea typeface="맑은 고딕"/>
                <a:cs typeface="Calibri"/>
              </a:rPr>
              <a:t>현재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이를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해결하기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위해</a:t>
            </a:r>
            <a:r>
              <a:rPr lang="en-US" altLang="ko-KR">
                <a:ea typeface="맑은 고딕"/>
                <a:cs typeface="Calibri"/>
              </a:rPr>
              <a:t> 노력중임.</a:t>
            </a:r>
          </a:p>
          <a:p>
            <a:r>
              <a:rPr lang="en-US" altLang="ko-KR">
                <a:ea typeface="맑은 고딕"/>
                <a:cs typeface="Calibri"/>
              </a:rPr>
              <a:t>Generate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27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  <a:cs typeface="Calibri"/>
              </a:rPr>
              <a:t>새로운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에러는</a:t>
            </a:r>
            <a:r>
              <a:rPr lang="en-US" altLang="ko-KR">
                <a:ea typeface="맑은 고딕"/>
                <a:cs typeface="Calibri"/>
              </a:rPr>
              <a:t> model 의 forward function </a:t>
            </a:r>
            <a:r>
              <a:rPr lang="en-US" altLang="ko-KR" err="1">
                <a:ea typeface="맑은 고딕"/>
                <a:cs typeface="Calibri"/>
              </a:rPr>
              <a:t>관련해서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이슈가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생긴것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같음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r>
              <a:rPr lang="en-US" altLang="ko-KR">
                <a:ea typeface="맑은 고딕"/>
                <a:cs typeface="Calibri"/>
              </a:rPr>
              <a:t>Forward function </a:t>
            </a:r>
            <a:r>
              <a:rPr lang="en-US" altLang="ko-KR" err="1">
                <a:ea typeface="맑은 고딕"/>
                <a:cs typeface="Calibri"/>
              </a:rPr>
              <a:t>code를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수정하여</a:t>
            </a:r>
            <a:r>
              <a:rPr lang="en-US" altLang="ko-KR">
                <a:ea typeface="맑은 고딕"/>
                <a:cs typeface="Calibri"/>
              </a:rPr>
              <a:t> 이 에러는 고쳤지만</a:t>
            </a:r>
          </a:p>
          <a:p>
            <a:endParaRPr lang="en-US" altLang="ko-KR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91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Input tensor </a:t>
            </a:r>
            <a:r>
              <a:rPr lang="en-US" altLang="ko-KR" err="1">
                <a:ea typeface="맑은 고딕"/>
                <a:cs typeface="Calibri"/>
              </a:rPr>
              <a:t>관련해서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새로운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에러들이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생김</a:t>
            </a:r>
            <a:r>
              <a:rPr lang="en-US" altLang="ko-KR">
                <a:ea typeface="맑은 고딕"/>
                <a:cs typeface="Calibri"/>
              </a:rPr>
              <a:t>...</a:t>
            </a:r>
          </a:p>
          <a:p>
            <a:r>
              <a:rPr lang="en-US" altLang="ko-KR" err="1">
                <a:ea typeface="맑은 고딕"/>
                <a:cs typeface="Calibri"/>
              </a:rPr>
              <a:t>이를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고치려고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노력중</a:t>
            </a: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6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Where motion data imported to unreal engine, during runtime.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There are two way of importing motion data we can implement.</a:t>
            </a:r>
          </a:p>
          <a:p>
            <a:r>
              <a:rPr lang="en-US" altLang="ko-KR"/>
              <a:t>First is using assimp library to parse fbx motion data in unreal engine. This is currently implemented.</a:t>
            </a:r>
          </a:p>
          <a:p>
            <a:r>
              <a:rPr lang="en-US" altLang="ko-KR"/>
              <a:t>Second is importing motion data from onnx model after converting 6 dimensional data. As we haven’t exported onnx from pytorch yet. It’s not on track yet.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93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Assimp</a:t>
            </a:r>
            <a:r>
              <a:rPr lang="ko-KR" altLang="en-US"/>
              <a:t>로 모션데이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73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it happens because the fbx model use different axes convention from unreal engine.</a:t>
            </a:r>
          </a:p>
          <a:p>
            <a:endParaRPr lang="en-US" altLang="ko-KR"/>
          </a:p>
          <a:p>
            <a:r>
              <a:rPr lang="en-US" altLang="ko-KR"/>
              <a:t>Only rotation of root node should be edited. Because every other bones under the root bones will follow root bone.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95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Retargeting. to apply animation to other characters that has different bone hierarchy.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5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  <a:cs typeface="Calibri"/>
              </a:rPr>
              <a:t>Intro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에선</a:t>
            </a:r>
            <a:r>
              <a:rPr lang="ko-KR" altLang="en-US">
                <a:ea typeface="맑은 고딕"/>
                <a:cs typeface="Calibri"/>
              </a:rPr>
              <a:t> 간단히 </a:t>
            </a:r>
            <a:r>
              <a:rPr lang="ko-KR" altLang="en-US" err="1">
                <a:ea typeface="맑은 고딕"/>
                <a:cs typeface="Calibri"/>
              </a:rPr>
              <a:t>objective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usability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team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members</a:t>
            </a:r>
            <a:r>
              <a:rPr lang="ko-KR" altLang="en-US">
                <a:ea typeface="맑은 고딕"/>
                <a:cs typeface="Calibri"/>
              </a:rPr>
              <a:t> 등을 </a:t>
            </a:r>
            <a:r>
              <a:rPr lang="ko-KR" altLang="en-US" err="1">
                <a:ea typeface="맑은 고딕"/>
                <a:cs typeface="Calibri"/>
              </a:rPr>
              <a:t>소개할것임</a:t>
            </a:r>
            <a:r>
              <a:rPr lang="ko-KR" altLang="en-US">
                <a:ea typeface="맑은 고딕"/>
                <a:cs typeface="Calibri"/>
              </a:rPr>
              <a:t>.</a:t>
            </a:r>
            <a:endParaRPr lang="en-US" altLang="ko-KR"/>
          </a:p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13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start with example. These two character use different bone hierarchy. The character on the right has more bone node to represent clothes and body shape. And proportion is different too.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3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define bone chains. By matching target and source bone chain, we can match animation for chains we want.</a:t>
            </a:r>
          </a:p>
          <a:p>
            <a:r>
              <a:rPr lang="en-US"/>
              <a:t>These bone chain information is defined IK rig assest.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3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define all necessary bone chains. By matching target and source bone chains, we can properly retarget animation.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40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retargeting result of two character with different skeleton hierarchy</a:t>
            </a:r>
          </a:p>
          <a:p>
            <a:r>
              <a:rPr lang="en-US"/>
              <a:t>You can see even if proportion and hierarchy is different, animation is perfectly transferred.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15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87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99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우리 프로젝트 목적 간단 요약</a:t>
            </a:r>
            <a:endParaRPr 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생성</a:t>
            </a:r>
            <a:r>
              <a:rPr lang="en-US"/>
              <a:t> </a:t>
            </a:r>
            <a:r>
              <a:rPr lang="ko-KR" altLang="en-US">
                <a:ea typeface="맑은 고딕"/>
              </a:rPr>
              <a:t>모델을 사용해서 </a:t>
            </a:r>
            <a:r>
              <a:rPr lang="ko-KR" altLang="en-US" err="1">
                <a:ea typeface="맑은 고딕"/>
              </a:rPr>
              <a:t>언리얼엔진</a:t>
            </a:r>
            <a:r>
              <a:rPr lang="ko-KR" altLang="en-US">
                <a:ea typeface="맑은 고딕"/>
              </a:rPr>
              <a:t> 런타임에 애니메이션을 생성하여 캐릭터에 적용하는</a:t>
            </a:r>
            <a:endParaRPr lang="en-US">
              <a:ea typeface="맑은 고딕"/>
            </a:endParaRPr>
          </a:p>
          <a:p>
            <a:r>
              <a:rPr lang="ko-KR" altLang="en-US" err="1">
                <a:ea typeface="맑은 고딕"/>
              </a:rPr>
              <a:t>언리얼엔진</a:t>
            </a:r>
            <a:r>
              <a:rPr lang="ko-KR" altLang="en-US">
                <a:ea typeface="맑은 고딕"/>
              </a:rPr>
              <a:t> 플러그인 개발</a:t>
            </a:r>
            <a:endParaRPr 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89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 플러그인이 사용될 수 있는 분야</a:t>
            </a:r>
            <a:endParaRPr lang="en-US"/>
          </a:p>
          <a:p>
            <a:pPr marL="228600" indent="-228600">
              <a:buAutoNum type="arabicPeriod"/>
            </a:pPr>
            <a:r>
              <a:rPr lang="ko-KR" altLang="en-US"/>
              <a:t>개발자들의 애니메이션 제작 시간 단축</a:t>
            </a:r>
            <a:endParaRPr lang="en-US"/>
          </a:p>
          <a:p>
            <a:pPr marL="228600" indent="-228600">
              <a:buAutoNum type="arabicPeriod"/>
            </a:pPr>
            <a:r>
              <a:rPr lang="ko-KR" altLang="en-US">
                <a:ea typeface="맑은 고딕"/>
              </a:rPr>
              <a:t>새로운 게임 시스템</a:t>
            </a:r>
            <a:r>
              <a:rPr lang="en-US"/>
              <a:t>, </a:t>
            </a:r>
            <a:r>
              <a:rPr lang="ko-KR" altLang="en-US">
                <a:ea typeface="맑은 고딕"/>
              </a:rPr>
              <a:t>컨텐츠의 가능성</a:t>
            </a:r>
            <a:endParaRPr lang="en-US">
              <a:ea typeface="맑은 고딕"/>
            </a:endParaRPr>
          </a:p>
          <a:p>
            <a:pPr marL="228600" indent="-228600">
              <a:buAutoNum type="arabicPeriod"/>
            </a:pPr>
            <a:r>
              <a:rPr lang="ko-KR" altLang="en-US"/>
              <a:t>유저가 개인화된 애니메이션을 제작할 수 있게 됨으로써 유저들의 게임</a:t>
            </a:r>
            <a:r>
              <a:rPr lang="en-US"/>
              <a:t>/</a:t>
            </a:r>
            <a:r>
              <a:rPr lang="ko-KR" altLang="en-US"/>
              <a:t>메타버스 경험 확장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3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팀 멤버 목록 및 역할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6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/>
              <a:t>개발 일정 </a:t>
            </a:r>
            <a:r>
              <a:rPr lang="en-US"/>
              <a:t>(</a:t>
            </a:r>
            <a:r>
              <a:rPr lang="ko-KR"/>
              <a:t>대충 </a:t>
            </a:r>
            <a:r>
              <a:rPr lang="ko-KR" err="1"/>
              <a:t>가라로</a:t>
            </a:r>
            <a:r>
              <a:rPr lang="en-US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7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이번주 발표 목차</a:t>
            </a:r>
          </a:p>
          <a:p>
            <a:r>
              <a:rPr lang="ko-KR" altLang="en-US">
                <a:ea typeface="맑은 고딕"/>
                <a:cs typeface="Calibri"/>
              </a:rPr>
              <a:t>.</a:t>
            </a:r>
            <a:r>
              <a:rPr lang="ko-KR" altLang="en-US" err="1">
                <a:ea typeface="맑은 고딕"/>
                <a:cs typeface="Calibri"/>
              </a:rPr>
              <a:t>Intro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에선ㄴ</a:t>
            </a:r>
            <a:r>
              <a:rPr lang="ko-KR" altLang="en-US">
                <a:ea typeface="맑은 고딕"/>
                <a:cs typeface="Calibri"/>
              </a:rPr>
              <a:t> 간단히 </a:t>
            </a:r>
            <a:r>
              <a:rPr lang="ko-KR" altLang="en-US" err="1">
                <a:ea typeface="맑은 고딕"/>
                <a:cs typeface="Calibri"/>
              </a:rPr>
              <a:t>objective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usability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team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members</a:t>
            </a:r>
            <a:r>
              <a:rPr lang="ko-KR" altLang="en-US">
                <a:ea typeface="맑은 고딕"/>
                <a:cs typeface="Calibri"/>
              </a:rPr>
              <a:t> 등을 </a:t>
            </a:r>
            <a:r>
              <a:rPr lang="ko-KR" altLang="en-US" err="1">
                <a:ea typeface="맑은 고딕"/>
                <a:cs typeface="Calibri"/>
              </a:rPr>
              <a:t>소개할것임</a:t>
            </a:r>
            <a:r>
              <a:rPr lang="ko-KR" altLang="en-US">
                <a:ea typeface="맑은 고딕"/>
                <a:cs typeface="Calibri"/>
              </a:rPr>
              <a:t>.</a:t>
            </a:r>
          </a:p>
          <a:p>
            <a:r>
              <a:rPr lang="ko-KR" altLang="en-US">
                <a:ea typeface="맑은 고딕"/>
                <a:cs typeface="Calibri"/>
              </a:rPr>
              <a:t>이후 </a:t>
            </a:r>
            <a:r>
              <a:rPr lang="ko-KR" altLang="en-US" err="1">
                <a:ea typeface="맑은 고딕"/>
                <a:cs typeface="Calibri"/>
              </a:rPr>
              <a:t>pipeline</a:t>
            </a:r>
            <a:r>
              <a:rPr lang="ko-KR" altLang="en-US">
                <a:ea typeface="맑은 고딕"/>
                <a:cs typeface="Calibri"/>
              </a:rPr>
              <a:t> &amp; </a:t>
            </a:r>
            <a:r>
              <a:rPr lang="ko-KR" altLang="en-US" err="1">
                <a:ea typeface="맑은 고딕"/>
                <a:cs typeface="Calibri"/>
              </a:rPr>
              <a:t>progress</a:t>
            </a:r>
            <a:r>
              <a:rPr lang="ko-KR" altLang="en-US">
                <a:ea typeface="맑은 고딕"/>
                <a:cs typeface="Calibri"/>
              </a:rPr>
              <a:t> 에서 전체적인 프로세스를 보여주고</a:t>
            </a:r>
          </a:p>
          <a:p>
            <a:r>
              <a:rPr lang="ko-KR" altLang="en-US">
                <a:ea typeface="맑은 고딕"/>
                <a:cs typeface="Calibri"/>
              </a:rPr>
              <a:t>이후 하나하나씩 나아갈거임 ㅇㅇ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3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파이프라인과 현재 진행 상황</a:t>
            </a:r>
            <a:endParaRPr lang="en-US" altLang="ko-KR"/>
          </a:p>
          <a:p>
            <a:r>
              <a:rPr lang="ko-KR" altLang="en-US"/>
              <a:t>크게 모션디퓨전 모델 파트와 언리얼엔진파트로 나눠서 생각해볼 수 있다</a:t>
            </a:r>
            <a:endParaRPr lang="en-US" altLang="ko-KR"/>
          </a:p>
          <a:p>
            <a:r>
              <a:rPr lang="ko-KR" altLang="en-US"/>
              <a:t>검은 선은 구현된 부분 또는</a:t>
            </a:r>
            <a:endParaRPr lang="en-US" altLang="ko-KR"/>
          </a:p>
          <a:p>
            <a:r>
              <a:rPr lang="ko-KR" altLang="en-US"/>
              <a:t>주황 선은 현재 작업 중인 부분</a:t>
            </a:r>
            <a:endParaRPr lang="en-US" altLang="ko-KR"/>
          </a:p>
          <a:p>
            <a:r>
              <a:rPr lang="ko-KR" altLang="en-US"/>
              <a:t>회색 선은 아직 시작안한 부분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8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z="6000"/>
              <a:t>마스터 제목 스타일 편집</a:t>
            </a:r>
            <a:endParaRPr lang="en-US" sz="6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마스터 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클릭하여 마스터 부제목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nimation Pose Assets in Unreal Engine | Unreal Engine 5.0 Documentation">
            <a:extLst>
              <a:ext uri="{FF2B5EF4-FFF2-40B4-BE49-F238E27FC236}">
                <a16:creationId xmlns:a16="http://schemas.microsoft.com/office/drawing/2014/main" id="{E0E190AB-011B-04FB-3F5C-6CDCF409E47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r="254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4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UNREAL NEURAL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933494"/>
            <a:ext cx="7466256" cy="1395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Runtime Animation Generator</a:t>
            </a:r>
          </a:p>
          <a:p>
            <a:pPr>
              <a:lnSpc>
                <a:spcPct val="90000"/>
              </a:lnSpc>
            </a:pPr>
            <a:r>
              <a:rPr lang="en-US" sz="24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Unreal Engine Plugin</a:t>
            </a: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721789" y="1945540"/>
            <a:ext cx="3691" cy="16180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3">
            <a:extLst>
              <a:ext uri="{FF2B5EF4-FFF2-40B4-BE49-F238E27FC236}">
                <a16:creationId xmlns:a16="http://schemas.microsoft.com/office/drawing/2014/main" id="{E8C386D0-C6D6-9431-4863-A7A08A13159D}"/>
              </a:ext>
            </a:extLst>
          </p:cNvPr>
          <p:cNvSpPr txBox="1">
            <a:spLocks/>
          </p:cNvSpPr>
          <p:nvPr/>
        </p:nvSpPr>
        <p:spPr>
          <a:xfrm>
            <a:off x="218584" y="2446638"/>
            <a:ext cx="2719492" cy="210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Model</a:t>
            </a:r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/>
              <a:t>1.</a:t>
            </a:r>
          </a:p>
        </p:txBody>
      </p:sp>
      <p:grpSp>
        <p:nvGrpSpPr>
          <p:cNvPr id="38" name="그룹 2">
            <a:extLst>
              <a:ext uri="{FF2B5EF4-FFF2-40B4-BE49-F238E27FC236}">
                <a16:creationId xmlns:a16="http://schemas.microsoft.com/office/drawing/2014/main" id="{414A4125-2F32-9E3A-EC2F-C89118B1F484}"/>
              </a:ext>
            </a:extLst>
          </p:cNvPr>
          <p:cNvGrpSpPr/>
          <p:nvPr/>
        </p:nvGrpSpPr>
        <p:grpSpPr>
          <a:xfrm>
            <a:off x="3247039" y="743603"/>
            <a:ext cx="4978413" cy="1340507"/>
            <a:chOff x="2246025" y="832542"/>
            <a:chExt cx="4978413" cy="1434832"/>
          </a:xfrm>
        </p:grpSpPr>
        <p:sp>
          <p:nvSpPr>
            <p:cNvPr id="36" name="직사각형 23">
              <a:extLst>
                <a:ext uri="{FF2B5EF4-FFF2-40B4-BE49-F238E27FC236}">
                  <a16:creationId xmlns:a16="http://schemas.microsoft.com/office/drawing/2014/main" id="{E7EE4DA8-E378-3756-B499-C7872CC9059F}"/>
                </a:ext>
              </a:extLst>
            </p:cNvPr>
            <p:cNvSpPr/>
            <p:nvPr/>
          </p:nvSpPr>
          <p:spPr>
            <a:xfrm>
              <a:off x="2428057" y="1251831"/>
              <a:ext cx="4796381" cy="10155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타원 1">
              <a:extLst>
                <a:ext uri="{FF2B5EF4-FFF2-40B4-BE49-F238E27FC236}">
                  <a16:creationId xmlns:a16="http://schemas.microsoft.com/office/drawing/2014/main" id="{259B45F7-0A47-6243-5B1A-3E569C9D9A48}"/>
                </a:ext>
              </a:extLst>
            </p:cNvPr>
            <p:cNvSpPr/>
            <p:nvPr/>
          </p:nvSpPr>
          <p:spPr>
            <a:xfrm>
              <a:off x="2246025" y="832542"/>
              <a:ext cx="523445" cy="52344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>
                  <a:solidFill>
                    <a:srgbClr val="FFFFF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6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Model</a:t>
            </a:r>
            <a:r>
              <a:rPr lang="ko-KR" altLang="en-US"/>
              <a:t> </a:t>
            </a:r>
            <a:r>
              <a:rPr lang="ko-KR" altLang="en-US" err="1"/>
              <a:t>Description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5841779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err="1">
                <a:solidFill>
                  <a:schemeClr val="accent1"/>
                </a:solidFill>
              </a:rPr>
              <a:t>What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is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Motion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Diffusion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Model</a:t>
            </a:r>
            <a:r>
              <a:rPr lang="ko-KR" altLang="en-US" sz="2800" b="1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8A948135-3BC9-6D7D-B76B-734FB2D4F8E5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diffusion-method based model generating human motion</a:t>
            </a:r>
          </a:p>
        </p:txBody>
      </p:sp>
      <p:pic>
        <p:nvPicPr>
          <p:cNvPr id="5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F4CF035B-2731-F3CA-1126-CE97CA7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9" y="2859503"/>
            <a:ext cx="8749736" cy="3178616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C159D3E2-6A8F-252F-863B-CAB707C93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922963" y="2957974"/>
            <a:ext cx="89105" cy="2730296"/>
          </a:xfrm>
          <a:prstGeom prst="rect">
            <a:avLst/>
          </a:prstGeom>
        </p:spPr>
      </p:pic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EC44F902-5D0F-866E-7CD9-6B180FAF791A}"/>
              </a:ext>
            </a:extLst>
          </p:cNvPr>
          <p:cNvSpPr/>
          <p:nvPr/>
        </p:nvSpPr>
        <p:spPr>
          <a:xfrm>
            <a:off x="4694903" y="3441290"/>
            <a:ext cx="294967" cy="18558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64089320-8554-3D77-FB1F-39932D933CB7}"/>
              </a:ext>
            </a:extLst>
          </p:cNvPr>
          <p:cNvSpPr/>
          <p:nvPr/>
        </p:nvSpPr>
        <p:spPr>
          <a:xfrm rot="10440000">
            <a:off x="6095999" y="3361402"/>
            <a:ext cx="294967" cy="18558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F7AC32-2BAA-0D16-0153-25F73F16AA46}"/>
              </a:ext>
            </a:extLst>
          </p:cNvPr>
          <p:cNvSpPr/>
          <p:nvPr/>
        </p:nvSpPr>
        <p:spPr>
          <a:xfrm>
            <a:off x="3152468" y="6095999"/>
            <a:ext cx="1302774" cy="651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Denoise</a:t>
            </a:r>
            <a:r>
              <a:rPr lang="ko-KR" altLang="en-US"/>
              <a:t> </a:t>
            </a:r>
            <a:r>
              <a:rPr lang="ko-KR" altLang="en-US" err="1"/>
              <a:t>process</a:t>
            </a:r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2BDFFD-38B6-5A20-B5DF-F854E449BCB2}"/>
              </a:ext>
            </a:extLst>
          </p:cNvPr>
          <p:cNvSpPr/>
          <p:nvPr/>
        </p:nvSpPr>
        <p:spPr>
          <a:xfrm>
            <a:off x="5106628" y="6095998"/>
            <a:ext cx="1302774" cy="651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/>
              <a:t>Noise</a:t>
            </a:r>
            <a:r>
              <a:rPr lang="ko-KR" altLang="en-US"/>
              <a:t> </a:t>
            </a:r>
            <a:r>
              <a:rPr lang="ko-KR" altLang="en-US" err="1"/>
              <a:t>process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8B3697-9F6B-7C6D-4052-482BF880B507}"/>
              </a:ext>
            </a:extLst>
          </p:cNvPr>
          <p:cNvCxnSpPr/>
          <p:nvPr/>
        </p:nvCxnSpPr>
        <p:spPr>
          <a:xfrm flipV="1">
            <a:off x="3881285" y="4463845"/>
            <a:ext cx="951270" cy="167885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DB31F6-ED38-9A95-BA2F-58C54BEADB46}"/>
              </a:ext>
            </a:extLst>
          </p:cNvPr>
          <p:cNvCxnSpPr>
            <a:cxnSpLocks/>
          </p:cNvCxnSpPr>
          <p:nvPr/>
        </p:nvCxnSpPr>
        <p:spPr>
          <a:xfrm flipV="1">
            <a:off x="5946057" y="4328650"/>
            <a:ext cx="287594" cy="17587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ABDEE78-6BD4-FC13-F82C-189174AB0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799" y="3523107"/>
            <a:ext cx="2326066" cy="16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8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Dataset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9419471" cy="572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>
                <a:solidFill>
                  <a:schemeClr val="accent1"/>
                </a:solidFill>
              </a:rPr>
              <a:t>HumanML3D: 3D </a:t>
            </a:r>
            <a:r>
              <a:rPr lang="ko-KR" altLang="en-US" sz="2800" b="1" err="1">
                <a:solidFill>
                  <a:schemeClr val="accent1"/>
                </a:solidFill>
              </a:rPr>
              <a:t>Human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Motion-Language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Dataset</a:t>
            </a:r>
            <a:endParaRPr lang="ko-KR" err="1">
              <a:solidFill>
                <a:schemeClr val="accent1"/>
              </a:solidFill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5A9DEE9A-6BD7-AE3F-2D95-29CB0C2B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74258"/>
            <a:ext cx="5991068" cy="42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7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Data </a:t>
            </a:r>
            <a:r>
              <a:rPr lang="ko-KR" altLang="en-US" err="1"/>
              <a:t>Augmentation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55D47D1-E16E-EA70-DFE5-58BF31239742}"/>
              </a:ext>
            </a:extLst>
          </p:cNvPr>
          <p:cNvGraphicFramePr>
            <a:graphicFrameLocks noGrp="1"/>
          </p:cNvGraphicFramePr>
          <p:nvPr/>
        </p:nvGraphicFramePr>
        <p:xfrm>
          <a:off x="1921841" y="3355865"/>
          <a:ext cx="8845268" cy="3214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164">
                  <a:extLst>
                    <a:ext uri="{9D8B030D-6E8A-4147-A177-3AD203B41FA5}">
                      <a16:colId xmlns:a16="http://schemas.microsoft.com/office/drawing/2014/main" val="2048403583"/>
                    </a:ext>
                  </a:extLst>
                </a:gridCol>
                <a:gridCol w="5225104">
                  <a:extLst>
                    <a:ext uri="{9D8B030D-6E8A-4147-A177-3AD203B41FA5}">
                      <a16:colId xmlns:a16="http://schemas.microsoft.com/office/drawing/2014/main" val="1138185027"/>
                    </a:ext>
                  </a:extLst>
                </a:gridCol>
              </a:tblGrid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Key word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Number of key words in dataset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7441285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aggressively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64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8244866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angrily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46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0858225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sadly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12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3309275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unhappily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1655754"/>
                  </a:ext>
                </a:extLst>
              </a:tr>
            </a:tbl>
          </a:graphicData>
        </a:graphic>
      </p:graphicFrame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5534521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err="1">
                <a:solidFill>
                  <a:schemeClr val="accent1"/>
                </a:solidFill>
              </a:rPr>
              <a:t>Why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dataset</a:t>
            </a:r>
            <a:r>
              <a:rPr lang="ko-KR" altLang="en-US" sz="2800" b="1">
                <a:solidFill>
                  <a:schemeClr val="accent1"/>
                </a:solidFill>
              </a:rPr>
              <a:t> </a:t>
            </a:r>
            <a:r>
              <a:rPr lang="ko-KR" altLang="en-US" sz="2800" b="1" err="1">
                <a:solidFill>
                  <a:schemeClr val="accent1"/>
                </a:solidFill>
              </a:rPr>
              <a:t>need</a:t>
            </a:r>
            <a:r>
              <a:rPr lang="ko-KR" altLang="en-US" sz="2800" b="1">
                <a:solidFill>
                  <a:schemeClr val="accent1"/>
                </a:solidFill>
              </a:rPr>
              <a:t> </a:t>
            </a:r>
            <a:r>
              <a:rPr lang="ko-KR" altLang="en-US" sz="2800" b="1" err="1">
                <a:solidFill>
                  <a:schemeClr val="accent1"/>
                </a:solidFill>
              </a:rPr>
              <a:t>augmentation</a:t>
            </a:r>
            <a:r>
              <a:rPr lang="ko-KR" altLang="en-US" sz="2800" b="1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67F7DACF-A952-31A5-E33D-42FC9D862F35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Because there is long tail problem in the dataset</a:t>
            </a:r>
          </a:p>
          <a:p>
            <a:r>
              <a:rPr lang="en-US"/>
              <a:t>The number of words that express emotions is unbalanced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4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Data </a:t>
            </a:r>
            <a:r>
              <a:rPr lang="ko-KR" altLang="en-US" err="1"/>
              <a:t>Augmentation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155AA4-FE13-B0CA-7CB0-ADC7780775D7}"/>
              </a:ext>
            </a:extLst>
          </p:cNvPr>
          <p:cNvSpPr/>
          <p:nvPr/>
        </p:nvSpPr>
        <p:spPr>
          <a:xfrm>
            <a:off x="1192695" y="3793434"/>
            <a:ext cx="10071652" cy="2286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err="1">
                <a:latin typeface="Malgun Gothic"/>
                <a:ea typeface="Malgun Gothic"/>
              </a:rPr>
              <a:t>a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person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walks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solidFill>
                  <a:srgbClr val="FF0000"/>
                </a:solidFill>
                <a:latin typeface="Malgun Gothic"/>
                <a:ea typeface="Malgun Gothic"/>
              </a:rPr>
              <a:t>sadly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towards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screen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pivots</a:t>
            </a:r>
            <a:r>
              <a:rPr lang="ko-KR">
                <a:latin typeface="Malgun Gothic"/>
                <a:ea typeface="Malgun Gothic"/>
              </a:rPr>
              <a:t> and </a:t>
            </a:r>
            <a:r>
              <a:rPr lang="ko-KR" err="1">
                <a:latin typeface="Malgun Gothic"/>
                <a:ea typeface="Malgun Gothic"/>
              </a:rPr>
              <a:t>walks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back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top</a:t>
            </a:r>
            <a:r>
              <a:rPr lang="ko-KR">
                <a:latin typeface="Malgun Gothic"/>
                <a:ea typeface="Malgun Gothic"/>
              </a:rPr>
              <a:t>.</a:t>
            </a:r>
            <a:endParaRPr lang="ko-KR"/>
          </a:p>
          <a:p>
            <a:pPr algn="ctr"/>
            <a:r>
              <a:rPr lang="ko-KR">
                <a:latin typeface="Malgun Gothic"/>
                <a:ea typeface="Malgun Gothic"/>
              </a:rPr>
              <a:t>= </a:t>
            </a:r>
            <a:r>
              <a:rPr lang="ko-KR" err="1">
                <a:latin typeface="Malgun Gothic"/>
                <a:ea typeface="Malgun Gothic"/>
              </a:rPr>
              <a:t>a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person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walks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solidFill>
                  <a:srgbClr val="FF0000"/>
                </a:solidFill>
                <a:latin typeface="Malgun Gothic"/>
                <a:ea typeface="Malgun Gothic"/>
              </a:rPr>
              <a:t>unhappily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towards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screen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pivots</a:t>
            </a:r>
            <a:r>
              <a:rPr lang="ko-KR">
                <a:latin typeface="Malgun Gothic"/>
                <a:ea typeface="Malgun Gothic"/>
              </a:rPr>
              <a:t> and </a:t>
            </a:r>
            <a:r>
              <a:rPr lang="ko-KR" err="1">
                <a:latin typeface="Malgun Gothic"/>
                <a:ea typeface="Malgun Gothic"/>
              </a:rPr>
              <a:t>walks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back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top</a:t>
            </a:r>
            <a:r>
              <a:rPr lang="ko-KR">
                <a:latin typeface="Malgun Gothic"/>
                <a:ea typeface="Malgun Gothic"/>
              </a:rPr>
              <a:t>.</a:t>
            </a:r>
            <a:endParaRPr lang="ko-KR"/>
          </a:p>
          <a:p>
            <a:pPr algn="ctr"/>
            <a:endParaRPr lang="ko-KR" altLang="en-US">
              <a:latin typeface="Malgun Gothic"/>
              <a:ea typeface="Malgun Gothic"/>
            </a:endParaRPr>
          </a:p>
          <a:p>
            <a:pPr algn="ctr"/>
            <a:r>
              <a:rPr lang="ko-KR" err="1">
                <a:latin typeface="Malgun Gothic"/>
                <a:ea typeface="Malgun Gothic"/>
              </a:rPr>
              <a:t>a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man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solidFill>
                  <a:srgbClr val="FF0000"/>
                </a:solidFill>
                <a:latin typeface="Malgun Gothic"/>
                <a:ea typeface="Malgun Gothic"/>
              </a:rPr>
              <a:t>aggressively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kicks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an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object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left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using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his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right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foot</a:t>
            </a:r>
            <a:endParaRPr lang="ko-KR" err="1"/>
          </a:p>
          <a:p>
            <a:pPr algn="ctr"/>
            <a:r>
              <a:rPr lang="ko-KR">
                <a:latin typeface="Malgun Gothic"/>
                <a:ea typeface="Malgun Gothic"/>
              </a:rPr>
              <a:t>= </a:t>
            </a:r>
            <a:r>
              <a:rPr lang="ko-KR" err="1">
                <a:latin typeface="Malgun Gothic"/>
                <a:ea typeface="Malgun Gothic"/>
              </a:rPr>
              <a:t>a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man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solidFill>
                  <a:srgbClr val="FF0000"/>
                </a:solidFill>
                <a:latin typeface="Malgun Gothic"/>
                <a:ea typeface="Malgun Gothic"/>
              </a:rPr>
              <a:t>angrily</a:t>
            </a:r>
            <a:r>
              <a:rPr lang="ko-KR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kicks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an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object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left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using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his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right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foot</a:t>
            </a:r>
            <a:endParaRPr lang="ko-KR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0C706-A77D-904D-7325-C5B66B97B08D}"/>
              </a:ext>
            </a:extLst>
          </p:cNvPr>
          <p:cNvSpPr txBox="1"/>
          <p:nvPr/>
        </p:nvSpPr>
        <p:spPr>
          <a:xfrm>
            <a:off x="284921" y="1502465"/>
            <a:ext cx="41843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How augmentation</a:t>
            </a:r>
            <a:r>
              <a:rPr lang="ko-KR" sz="2800" b="1">
                <a:solidFill>
                  <a:srgbClr val="4A41C5"/>
                </a:solidFill>
              </a:rPr>
              <a:t>?</a:t>
            </a:r>
            <a:endParaRPr lang="ko-KR" sz="2800">
              <a:solidFill>
                <a:srgbClr val="4A41C5"/>
              </a:solidFill>
            </a:endParaRP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4C9638FD-7E89-52D1-313A-28E8D28F05A1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we use similar words that express similar emotion, we can increase the number of dataset</a:t>
            </a:r>
            <a:endParaRPr lang="ko-KR" alt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31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Data </a:t>
            </a:r>
            <a:r>
              <a:rPr lang="ko-KR" altLang="en-US" err="1"/>
              <a:t>Augmentation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9B4C0-A065-7C2C-780D-F7D289679BCC}"/>
              </a:ext>
            </a:extLst>
          </p:cNvPr>
          <p:cNvSpPr txBox="1"/>
          <p:nvPr/>
        </p:nvSpPr>
        <p:spPr>
          <a:xfrm>
            <a:off x="284921" y="1502465"/>
            <a:ext cx="56752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How to select similar words</a:t>
            </a:r>
            <a:r>
              <a:rPr lang="ko-KR" sz="2800" b="1">
                <a:solidFill>
                  <a:srgbClr val="4A41C5"/>
                </a:solidFill>
              </a:rPr>
              <a:t>?</a:t>
            </a:r>
            <a:endParaRPr lang="ko-KR" sz="2800">
              <a:solidFill>
                <a:srgbClr val="4A41C5"/>
              </a:solidFill>
            </a:endParaRP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C80D258-86CE-EA81-F53C-7D2292245290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Using </a:t>
            </a:r>
            <a:r>
              <a:rPr lang="en-US" altLang="ko-KR" b="1" u="sng"/>
              <a:t>word2vec model</a:t>
            </a:r>
            <a:r>
              <a:rPr lang="en-US" altLang="ko-KR"/>
              <a:t> which convert word to vector</a:t>
            </a:r>
          </a:p>
          <a:p>
            <a:r>
              <a:rPr lang="en-US" altLang="ko-KR"/>
              <a:t>The model was trained from Google news dataset with 3 million words and phrases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3E9EB-BEEB-03DD-959F-C4C3508A8FE7}"/>
              </a:ext>
            </a:extLst>
          </p:cNvPr>
          <p:cNvSpPr txBox="1"/>
          <p:nvPr/>
        </p:nvSpPr>
        <p:spPr>
          <a:xfrm>
            <a:off x="301486" y="3515139"/>
            <a:ext cx="6694002" cy="5315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Why words need to be vectors?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BEC7EC95-1F61-40CC-CD04-9B1A50FB68D0}"/>
              </a:ext>
            </a:extLst>
          </p:cNvPr>
          <p:cNvSpPr txBox="1">
            <a:spLocks/>
          </p:cNvSpPr>
          <p:nvPr/>
        </p:nvSpPr>
        <p:spPr>
          <a:xfrm>
            <a:off x="850348" y="4068993"/>
            <a:ext cx="4494239" cy="107803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We can use </a:t>
            </a:r>
            <a:r>
              <a:rPr lang="en-US" altLang="ko-KR" b="1" u="sng"/>
              <a:t>cosine similarity</a:t>
            </a:r>
            <a:r>
              <a:rPr lang="en-US" altLang="ko-KR"/>
              <a:t> if word is converted to vector</a:t>
            </a:r>
          </a:p>
          <a:p>
            <a:r>
              <a:rPr lang="en-US" altLang="ko-KR"/>
              <a:t>High cosine similarity means those two words has </a:t>
            </a:r>
            <a:r>
              <a:rPr lang="en-US" altLang="ko-KR" b="1" u="sng"/>
              <a:t>similar meaning</a:t>
            </a:r>
          </a:p>
          <a:p>
            <a:endParaRPr lang="en-US"/>
          </a:p>
        </p:txBody>
      </p:sp>
      <p:pic>
        <p:nvPicPr>
          <p:cNvPr id="10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id="{46544546-4D6F-C795-DB10-9A9951B6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13" y="4065663"/>
            <a:ext cx="5940287" cy="244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Data </a:t>
            </a:r>
            <a:r>
              <a:rPr lang="ko-KR" altLang="en-US" err="1"/>
              <a:t>Augmentation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9B4C0-A065-7C2C-780D-F7D289679BCC}"/>
              </a:ext>
            </a:extLst>
          </p:cNvPr>
          <p:cNvSpPr txBox="1"/>
          <p:nvPr/>
        </p:nvSpPr>
        <p:spPr>
          <a:xfrm>
            <a:off x="3258378" y="2231335"/>
            <a:ext cx="56752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Results of finding similar words</a:t>
            </a: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C3EFFA8-BF5A-8BC7-90F6-0AFAAFB0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4" y="2895968"/>
            <a:ext cx="11671852" cy="2399563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82531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682713" y="1945540"/>
            <a:ext cx="23229" cy="16180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/>
              <a:t>2.</a:t>
            </a:r>
          </a:p>
        </p:txBody>
      </p:sp>
      <p:grpSp>
        <p:nvGrpSpPr>
          <p:cNvPr id="38" name="그룹 2">
            <a:extLst>
              <a:ext uri="{FF2B5EF4-FFF2-40B4-BE49-F238E27FC236}">
                <a16:creationId xmlns:a16="http://schemas.microsoft.com/office/drawing/2014/main" id="{414A4125-2F32-9E3A-EC2F-C89118B1F484}"/>
              </a:ext>
            </a:extLst>
          </p:cNvPr>
          <p:cNvGrpSpPr/>
          <p:nvPr/>
        </p:nvGrpSpPr>
        <p:grpSpPr>
          <a:xfrm>
            <a:off x="4515267" y="889159"/>
            <a:ext cx="2111059" cy="3513148"/>
            <a:chOff x="3514253" y="988341"/>
            <a:chExt cx="2111059" cy="3760351"/>
          </a:xfrm>
        </p:grpSpPr>
        <p:sp>
          <p:nvSpPr>
            <p:cNvPr id="36" name="직사각형 23">
              <a:extLst>
                <a:ext uri="{FF2B5EF4-FFF2-40B4-BE49-F238E27FC236}">
                  <a16:creationId xmlns:a16="http://schemas.microsoft.com/office/drawing/2014/main" id="{E7EE4DA8-E378-3756-B499-C7872CC9059F}"/>
                </a:ext>
              </a:extLst>
            </p:cNvPr>
            <p:cNvSpPr/>
            <p:nvPr/>
          </p:nvSpPr>
          <p:spPr>
            <a:xfrm>
              <a:off x="3791071" y="1251831"/>
              <a:ext cx="1834241" cy="34968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타원 1">
              <a:extLst>
                <a:ext uri="{FF2B5EF4-FFF2-40B4-BE49-F238E27FC236}">
                  <a16:creationId xmlns:a16="http://schemas.microsoft.com/office/drawing/2014/main" id="{259B45F7-0A47-6243-5B1A-3E569C9D9A48}"/>
                </a:ext>
              </a:extLst>
            </p:cNvPr>
            <p:cNvSpPr/>
            <p:nvPr/>
          </p:nvSpPr>
          <p:spPr>
            <a:xfrm>
              <a:off x="3514253" y="988341"/>
              <a:ext cx="523445" cy="52344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Model in Unreal Engine: ONNX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2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in Unreal Engine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41843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What is ONNX?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Open Neural Network Exchange</a:t>
            </a:r>
          </a:p>
          <a:p>
            <a:r>
              <a:rPr lang="en-US" altLang="ko-KR"/>
              <a:t>We can convert PyTorch model to ONNX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D24F3-12F5-F19C-A516-F2C967B44706}"/>
              </a:ext>
            </a:extLst>
          </p:cNvPr>
          <p:cNvSpPr txBox="1"/>
          <p:nvPr/>
        </p:nvSpPr>
        <p:spPr>
          <a:xfrm>
            <a:off x="284920" y="3429000"/>
            <a:ext cx="41843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Why ONNX?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A428E5CD-C28B-67E2-AE17-5837EADCFCD6}"/>
              </a:ext>
            </a:extLst>
          </p:cNvPr>
          <p:cNvSpPr txBox="1">
            <a:spLocks/>
          </p:cNvSpPr>
          <p:nvPr/>
        </p:nvSpPr>
        <p:spPr>
          <a:xfrm>
            <a:off x="844825" y="413805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UE provide NNI plugin for running ONNX model.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D397D-06E6-0159-9435-C3EB1023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5" y="4917324"/>
            <a:ext cx="9354856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15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in Unreal Engine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B994F9F-0A1F-0B76-BF23-28E4C9A5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302" y="2419911"/>
            <a:ext cx="3626004" cy="197636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AB09C06-AEA3-5838-8060-6468BAAC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47" y="2685773"/>
            <a:ext cx="6432394" cy="315448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D5172F5-5089-8194-90B3-3C08A6DB2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789" y="3879374"/>
            <a:ext cx="4025590" cy="2058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C1D99-A8B4-B255-70CA-70F76A12D066}"/>
              </a:ext>
            </a:extLst>
          </p:cNvPr>
          <p:cNvSpPr txBox="1"/>
          <p:nvPr/>
        </p:nvSpPr>
        <p:spPr>
          <a:xfrm>
            <a:off x="347547" y="1545601"/>
            <a:ext cx="67009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ONNX Example: Style Transfer </a:t>
            </a:r>
          </a:p>
        </p:txBody>
      </p:sp>
    </p:spTree>
    <p:extLst>
      <p:ext uri="{BB962C8B-B14F-4D97-AF65-F5344CB8AC3E}">
        <p14:creationId xmlns:p14="http://schemas.microsoft.com/office/powerpoint/2010/main" val="51707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683351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D97F2-72CA-52CF-1E0C-55A59F2F1E6A}"/>
              </a:ext>
            </a:extLst>
          </p:cNvPr>
          <p:cNvSpPr txBox="1"/>
          <p:nvPr/>
        </p:nvSpPr>
        <p:spPr>
          <a:xfrm>
            <a:off x="3637021" y="1859234"/>
            <a:ext cx="791307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3000" b="1">
                <a:solidFill>
                  <a:schemeClr val="accent1"/>
                </a:solidFill>
              </a:rPr>
              <a:t>Introduction</a:t>
            </a:r>
            <a:endParaRPr lang="en-US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000" b="1">
                <a:solidFill>
                  <a:schemeClr val="accent1"/>
                </a:solidFill>
              </a:rPr>
              <a:t>Pipeline &amp; Progress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000" b="1">
                <a:solidFill>
                  <a:schemeClr val="accent1"/>
                </a:solidFill>
              </a:rPr>
              <a:t>Project Progress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3000" b="1">
                <a:solidFill>
                  <a:schemeClr val="accent1"/>
                </a:solidFill>
              </a:rPr>
              <a:t>Future </a:t>
            </a:r>
            <a:r>
              <a:rPr lang="ko-KR" altLang="en-US" sz="3000" b="1" err="1">
                <a:solidFill>
                  <a:schemeClr val="accent1"/>
                </a:solidFill>
              </a:rPr>
              <a:t>Work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0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in Unreal Engine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57548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How to export model to </a:t>
            </a:r>
            <a:r>
              <a:rPr lang="en-US" altLang="ko-KR" sz="2800" b="1" err="1">
                <a:solidFill>
                  <a:srgbClr val="4A41C5"/>
                </a:solidFill>
              </a:rPr>
              <a:t>onnx</a:t>
            </a:r>
            <a:r>
              <a:rPr lang="en-US" altLang="ko-KR" sz="2800" b="1">
                <a:solidFill>
                  <a:srgbClr val="4A41C5"/>
                </a:solidFill>
              </a:rPr>
              <a:t>?</a:t>
            </a:r>
            <a:endParaRPr lang="en-US" err="1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/>
          </a:p>
          <a:p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451B339-A3CD-4298-D71B-1F5C2F7C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7" y="2602273"/>
            <a:ext cx="10818541" cy="4023084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BB4CF13-339F-00F7-CD33-E278C7E6D55B}"/>
              </a:ext>
            </a:extLst>
          </p:cNvPr>
          <p:cNvSpPr txBox="1">
            <a:spLocks/>
          </p:cNvSpPr>
          <p:nvPr/>
        </p:nvSpPr>
        <p:spPr>
          <a:xfrm>
            <a:off x="997226" y="2105489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err="1"/>
              <a:t>Pytorch</a:t>
            </a:r>
            <a:r>
              <a:rPr lang="en-US" altLang="ko-KR"/>
              <a:t> model + Sample Input + export </a:t>
            </a:r>
            <a:r>
              <a:rPr lang="en-US" altLang="ko-KR" err="1"/>
              <a:t>fuction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89513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Use Model in Unreal Engine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41843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Sample Input Error</a:t>
            </a:r>
            <a:endParaRPr lang="en-US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2CD32F-E285-226A-F03E-B111F20A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" t="87850" r="-93" b="311"/>
          <a:stretch/>
        </p:blipFill>
        <p:spPr>
          <a:xfrm>
            <a:off x="997809" y="4934839"/>
            <a:ext cx="10992691" cy="48260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E23B113-7643-323A-D58C-A630BE925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71" r="44308" b="-844"/>
          <a:stretch/>
        </p:blipFill>
        <p:spPr>
          <a:xfrm>
            <a:off x="2808558" y="5963403"/>
            <a:ext cx="8155873" cy="557670"/>
          </a:xfrm>
          <a:prstGeom prst="rect">
            <a:avLst/>
          </a:prstGeom>
        </p:spPr>
      </p:pic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9333AFE4-00F4-520A-B8F1-6B259159317E}"/>
              </a:ext>
            </a:extLst>
          </p:cNvPr>
          <p:cNvSpPr txBox="1">
            <a:spLocks/>
          </p:cNvSpPr>
          <p:nvPr/>
        </p:nvSpPr>
        <p:spPr>
          <a:xfrm>
            <a:off x="997226" y="2105489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Different type of sample input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54530AE-D221-634A-195D-AF0F5261A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093" y="2642659"/>
            <a:ext cx="6846276" cy="1523835"/>
          </a:xfrm>
          <a:prstGeom prst="rect">
            <a:avLst/>
          </a:prstGeom>
        </p:spPr>
      </p:pic>
      <p:sp>
        <p:nvSpPr>
          <p:cNvPr id="4" name="직사각형 22">
            <a:extLst>
              <a:ext uri="{FF2B5EF4-FFF2-40B4-BE49-F238E27FC236}">
                <a16:creationId xmlns:a16="http://schemas.microsoft.com/office/drawing/2014/main" id="{1BAF5BCE-E175-FC26-0BB1-F5D6DCB271C2}"/>
              </a:ext>
            </a:extLst>
          </p:cNvPr>
          <p:cNvSpPr/>
          <p:nvPr/>
        </p:nvSpPr>
        <p:spPr>
          <a:xfrm>
            <a:off x="1221072" y="2953619"/>
            <a:ext cx="5119602" cy="4800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5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Use Model in Unreal Engine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67172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Error Solved: input tensor modifying</a:t>
            </a:r>
            <a:endParaRPr lang="en-US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9333AFE4-00F4-520A-B8F1-6B259159317E}"/>
              </a:ext>
            </a:extLst>
          </p:cNvPr>
          <p:cNvSpPr txBox="1">
            <a:spLocks/>
          </p:cNvSpPr>
          <p:nvPr/>
        </p:nvSpPr>
        <p:spPr>
          <a:xfrm>
            <a:off x="997226" y="2105489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Fitting input tensor (timesteps)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8D35B-0F54-A31F-1576-855D5DD5B56B}"/>
              </a:ext>
            </a:extLst>
          </p:cNvPr>
          <p:cNvSpPr txBox="1"/>
          <p:nvPr/>
        </p:nvSpPr>
        <p:spPr>
          <a:xfrm>
            <a:off x="968766" y="4648157"/>
            <a:ext cx="67172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New Error: </a:t>
            </a:r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6788F5EA-96C9-B607-F431-D682F760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5" y="2681850"/>
            <a:ext cx="8663352" cy="1670143"/>
          </a:xfrm>
          <a:prstGeom prst="rect">
            <a:avLst/>
          </a:prstGeom>
        </p:spPr>
      </p:pic>
      <p:sp>
        <p:nvSpPr>
          <p:cNvPr id="16" name="직사각형 22">
            <a:extLst>
              <a:ext uri="{FF2B5EF4-FFF2-40B4-BE49-F238E27FC236}">
                <a16:creationId xmlns:a16="http://schemas.microsoft.com/office/drawing/2014/main" id="{3F7B4FFB-0587-CF0A-96C9-EC69DD0498A9}"/>
              </a:ext>
            </a:extLst>
          </p:cNvPr>
          <p:cNvSpPr/>
          <p:nvPr/>
        </p:nvSpPr>
        <p:spPr>
          <a:xfrm>
            <a:off x="3497302" y="3813312"/>
            <a:ext cx="2794526" cy="4605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6F228-8022-A171-6C7B-5AE6558F2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574" y="5466501"/>
            <a:ext cx="8552069" cy="8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10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Use Model in Unreal Engine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84731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Error Solved: Modifying forward function</a:t>
            </a:r>
            <a:endParaRPr lang="en-US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BD7DE37-F135-7871-44EA-327ECF0C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44" y="4417248"/>
            <a:ext cx="7337285" cy="237463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2847ED3-B835-E6A3-A4D3-D5EF2E62B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79" y="2247970"/>
            <a:ext cx="7624417" cy="2130148"/>
          </a:xfrm>
          <a:prstGeom prst="rect">
            <a:avLst/>
          </a:prstGeom>
        </p:spPr>
      </p:pic>
      <p:sp>
        <p:nvSpPr>
          <p:cNvPr id="6" name="직사각형 22">
            <a:extLst>
              <a:ext uri="{FF2B5EF4-FFF2-40B4-BE49-F238E27FC236}">
                <a16:creationId xmlns:a16="http://schemas.microsoft.com/office/drawing/2014/main" id="{B87FB3B2-6BAF-C83F-D726-607519C5D930}"/>
              </a:ext>
            </a:extLst>
          </p:cNvPr>
          <p:cNvSpPr/>
          <p:nvPr/>
        </p:nvSpPr>
        <p:spPr>
          <a:xfrm>
            <a:off x="4701041" y="5326269"/>
            <a:ext cx="3600699" cy="6372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6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Use Model in Unreal Engine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84731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Dealing with New Errors: input tensors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4256006-83C6-C1D7-8C58-64BE439D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2" y="2058014"/>
            <a:ext cx="11110823" cy="45597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B396229-7E61-6621-C757-9631B46F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75" y="2719491"/>
            <a:ext cx="10909539" cy="51324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6A4E890-A708-F348-69D6-96882F46A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154" y="3388320"/>
            <a:ext cx="10046898" cy="67082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A40A176-ABC2-DD21-2837-EF6A5BD3D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664" y="5048886"/>
            <a:ext cx="9313652" cy="17060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CB24A-E21E-266F-8A44-E0D04AB0053E}"/>
              </a:ext>
            </a:extLst>
          </p:cNvPr>
          <p:cNvSpPr txBox="1"/>
          <p:nvPr/>
        </p:nvSpPr>
        <p:spPr>
          <a:xfrm>
            <a:off x="940011" y="4374987"/>
            <a:ext cx="67172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Modifying input tensors </a:t>
            </a:r>
            <a:endParaRPr lang="en-US"/>
          </a:p>
        </p:txBody>
      </p:sp>
      <p:sp>
        <p:nvSpPr>
          <p:cNvPr id="14" name="직사각형 22">
            <a:extLst>
              <a:ext uri="{FF2B5EF4-FFF2-40B4-BE49-F238E27FC236}">
                <a16:creationId xmlns:a16="http://schemas.microsoft.com/office/drawing/2014/main" id="{FC212C7E-1B08-7871-5D8F-3C3A03470E61}"/>
              </a:ext>
            </a:extLst>
          </p:cNvPr>
          <p:cNvSpPr/>
          <p:nvPr/>
        </p:nvSpPr>
        <p:spPr>
          <a:xfrm>
            <a:off x="4068436" y="5196872"/>
            <a:ext cx="2277983" cy="5653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직사각형 22">
            <a:extLst>
              <a:ext uri="{FF2B5EF4-FFF2-40B4-BE49-F238E27FC236}">
                <a16:creationId xmlns:a16="http://schemas.microsoft.com/office/drawing/2014/main" id="{9DB1923C-CE57-C64B-A5B5-55B0B9472989}"/>
              </a:ext>
            </a:extLst>
          </p:cNvPr>
          <p:cNvSpPr/>
          <p:nvPr/>
        </p:nvSpPr>
        <p:spPr>
          <a:xfrm>
            <a:off x="5592435" y="6073890"/>
            <a:ext cx="4348322" cy="5653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2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682713" y="1945540"/>
            <a:ext cx="23229" cy="16180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/>
              <a:t>3.</a:t>
            </a:r>
          </a:p>
        </p:txBody>
      </p:sp>
      <p:sp>
        <p:nvSpPr>
          <p:cNvPr id="5" name="Title 33">
            <a:extLst>
              <a:ext uri="{FF2B5EF4-FFF2-40B4-BE49-F238E27FC236}">
                <a16:creationId xmlns:a16="http://schemas.microsoft.com/office/drawing/2014/main" id="{968A36CE-9553-A922-7EF7-B8DF9BCCC101}"/>
              </a:ext>
            </a:extLst>
          </p:cNvPr>
          <p:cNvSpPr txBox="1">
            <a:spLocks/>
          </p:cNvSpPr>
          <p:nvPr/>
        </p:nvSpPr>
        <p:spPr>
          <a:xfrm>
            <a:off x="242362" y="2348751"/>
            <a:ext cx="2719492" cy="2160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Runtime</a:t>
            </a:r>
          </a:p>
          <a:p>
            <a:r>
              <a:rPr lang="en-US" sz="4000"/>
              <a:t>Animation</a:t>
            </a:r>
          </a:p>
          <a:p>
            <a:r>
              <a:rPr lang="en-US" sz="4000"/>
              <a:t>Importing</a:t>
            </a:r>
          </a:p>
        </p:txBody>
      </p:sp>
      <p:sp>
        <p:nvSpPr>
          <p:cNvPr id="29" name="L 도형 23">
            <a:extLst>
              <a:ext uri="{FF2B5EF4-FFF2-40B4-BE49-F238E27FC236}">
                <a16:creationId xmlns:a16="http://schemas.microsoft.com/office/drawing/2014/main" id="{C4C4F101-6A42-8876-3394-04A3BACBF3EE}"/>
              </a:ext>
            </a:extLst>
          </p:cNvPr>
          <p:cNvSpPr/>
          <p:nvPr/>
        </p:nvSpPr>
        <p:spPr>
          <a:xfrm rot="16200000">
            <a:off x="8269609" y="2582672"/>
            <a:ext cx="2643790" cy="4063081"/>
          </a:xfrm>
          <a:prstGeom prst="corner">
            <a:avLst>
              <a:gd name="adj1" fmla="val 65372"/>
              <a:gd name="adj2" fmla="val 41930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타원 1">
            <a:extLst>
              <a:ext uri="{FF2B5EF4-FFF2-40B4-BE49-F238E27FC236}">
                <a16:creationId xmlns:a16="http://schemas.microsoft.com/office/drawing/2014/main" id="{D73520DB-B12C-6888-507E-3E89C440518F}"/>
              </a:ext>
            </a:extLst>
          </p:cNvPr>
          <p:cNvSpPr/>
          <p:nvPr/>
        </p:nvSpPr>
        <p:spPr>
          <a:xfrm>
            <a:off x="9636474" y="3013999"/>
            <a:ext cx="523445" cy="48903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rgbClr val="FFFF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2726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Runtime Animation Importing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0E4C5C-4002-02F3-5455-23D9C9ED7A2F}"/>
              </a:ext>
            </a:extLst>
          </p:cNvPr>
          <p:cNvGrpSpPr/>
          <p:nvPr/>
        </p:nvGrpSpPr>
        <p:grpSpPr>
          <a:xfrm>
            <a:off x="875067" y="3732937"/>
            <a:ext cx="5508426" cy="963002"/>
            <a:chOff x="875067" y="3732937"/>
            <a:chExt cx="5508426" cy="96300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016CAC0-83CA-D90F-B858-CE28D2A87AAF}"/>
                </a:ext>
              </a:extLst>
            </p:cNvPr>
            <p:cNvSpPr/>
            <p:nvPr/>
          </p:nvSpPr>
          <p:spPr>
            <a:xfrm>
              <a:off x="875067" y="4060517"/>
              <a:ext cx="1223454" cy="6354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ONNX</a:t>
              </a:r>
            </a:p>
            <a:p>
              <a:pPr algn="ctr"/>
              <a:r>
                <a:rPr lang="en-US" sz="2000" b="1"/>
                <a:t>Model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FAB7CB-2C7A-EB72-770E-AC2C956CAE6C}"/>
                </a:ext>
              </a:extLst>
            </p:cNvPr>
            <p:cNvSpPr/>
            <p:nvPr/>
          </p:nvSpPr>
          <p:spPr>
            <a:xfrm>
              <a:off x="2674056" y="4060517"/>
              <a:ext cx="1295838" cy="635422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ln w="0"/>
                  <a:solidFill>
                    <a:schemeClr val="accent1"/>
                  </a:solidFill>
                </a:rPr>
                <a:t>Motion Data 6D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B008ED1-7AC7-46DC-C2E7-3B58EDAA45FC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098521" y="4378228"/>
              <a:ext cx="575535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1056C31-4130-3C0B-8CEB-68B883E480C5}"/>
                </a:ext>
              </a:extLst>
            </p:cNvPr>
            <p:cNvSpPr/>
            <p:nvPr/>
          </p:nvSpPr>
          <p:spPr>
            <a:xfrm>
              <a:off x="4545429" y="4055382"/>
              <a:ext cx="1241680" cy="6354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/>
                <a:t>Dimension</a:t>
              </a:r>
            </a:p>
            <a:p>
              <a:pPr algn="ctr"/>
              <a:r>
                <a:rPr lang="en-US" sz="1400" b="1"/>
                <a:t>Conversion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F00226D-DCE7-17BB-E055-FC00B7BABA79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 flipV="1">
              <a:off x="3969894" y="4373093"/>
              <a:ext cx="575535" cy="5135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62E665C-77BC-CC7B-6A91-55DA56DF5A14}"/>
                </a:ext>
              </a:extLst>
            </p:cNvPr>
            <p:cNvCxnSpPr>
              <a:cxnSpLocks/>
              <a:stCxn id="18" idx="3"/>
              <a:endCxn id="34" idx="1"/>
            </p:cNvCxnSpPr>
            <p:nvPr/>
          </p:nvCxnSpPr>
          <p:spPr>
            <a:xfrm flipV="1">
              <a:off x="5787109" y="3732937"/>
              <a:ext cx="596384" cy="640156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8635ED-FB89-C803-96D9-92F0EC6F0DEA}"/>
              </a:ext>
            </a:extLst>
          </p:cNvPr>
          <p:cNvSpPr/>
          <p:nvPr/>
        </p:nvSpPr>
        <p:spPr>
          <a:xfrm>
            <a:off x="10256633" y="3410492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D827FF-9023-08E8-E392-FF632621BE66}"/>
              </a:ext>
            </a:extLst>
          </p:cNvPr>
          <p:cNvSpPr/>
          <p:nvPr/>
        </p:nvSpPr>
        <p:spPr>
          <a:xfrm>
            <a:off x="8227886" y="3410492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9CA5FE-CFEE-81ED-A853-B6C49081E106}"/>
              </a:ext>
            </a:extLst>
          </p:cNvPr>
          <p:cNvSpPr/>
          <p:nvPr/>
        </p:nvSpPr>
        <p:spPr>
          <a:xfrm>
            <a:off x="6383493" y="3415226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8B6A926-A4E0-AEB1-F512-3F52E6424916}"/>
              </a:ext>
            </a:extLst>
          </p:cNvPr>
          <p:cNvGrpSpPr/>
          <p:nvPr/>
        </p:nvGrpSpPr>
        <p:grpSpPr>
          <a:xfrm>
            <a:off x="2594150" y="2755935"/>
            <a:ext cx="3789343" cy="977002"/>
            <a:chOff x="2594150" y="2765603"/>
            <a:chExt cx="3789343" cy="9770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9B5F251-CC31-3802-BDB8-5BD1429EE9DB}"/>
                </a:ext>
              </a:extLst>
            </p:cNvPr>
            <p:cNvSpPr/>
            <p:nvPr/>
          </p:nvSpPr>
          <p:spPr>
            <a:xfrm>
              <a:off x="2594150" y="2765603"/>
              <a:ext cx="1375746" cy="64488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ln w="0"/>
                  <a:solidFill>
                    <a:schemeClr val="accent1"/>
                  </a:solidFill>
                </a:rPr>
                <a:t>Motion Data FBX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66C73A-AC45-787E-9AE1-7143D9992102}"/>
                </a:ext>
              </a:extLst>
            </p:cNvPr>
            <p:cNvSpPr/>
            <p:nvPr/>
          </p:nvSpPr>
          <p:spPr>
            <a:xfrm>
              <a:off x="4545429" y="2765603"/>
              <a:ext cx="1241681" cy="644889"/>
            </a:xfrm>
            <a:prstGeom prst="rect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Assimp</a:t>
              </a:r>
            </a:p>
            <a:p>
              <a:pPr algn="ctr"/>
              <a:r>
                <a:rPr lang="en-US" sz="2000" b="1"/>
                <a:t>Library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07FAB82-4173-00A5-B72B-9B1096A80FA2}"/>
                </a:ext>
              </a:extLst>
            </p:cNvPr>
            <p:cNvCxnSpPr>
              <a:cxnSpLocks/>
              <a:stCxn id="28" idx="3"/>
              <a:endCxn id="35" idx="1"/>
            </p:cNvCxnSpPr>
            <p:nvPr/>
          </p:nvCxnSpPr>
          <p:spPr>
            <a:xfrm>
              <a:off x="3969896" y="3088047"/>
              <a:ext cx="575533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B1DA15C-C2FB-09AC-2158-BF5A0B0BD443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>
              <a:off x="5787110" y="3088048"/>
              <a:ext cx="596383" cy="654557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5A12DCD-536D-5D18-06ED-819812E808AE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7652352" y="3728203"/>
            <a:ext cx="575534" cy="473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63777BB-E49C-9AC8-54AC-3A1E979E9077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>
            <a:off x="9681099" y="3728203"/>
            <a:ext cx="57553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42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B888A4-E62E-CC7A-137F-9702EDE1F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 t="26482" r="14979"/>
          <a:stretch/>
        </p:blipFill>
        <p:spPr>
          <a:xfrm>
            <a:off x="0" y="1134737"/>
            <a:ext cx="12192000" cy="5954617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Runtime Animation Importing</a:t>
            </a:r>
          </a:p>
        </p:txBody>
      </p:sp>
      <p:sp>
        <p:nvSpPr>
          <p:cNvPr id="24" name="Title 33">
            <a:extLst>
              <a:ext uri="{FF2B5EF4-FFF2-40B4-BE49-F238E27FC236}">
                <a16:creationId xmlns:a16="http://schemas.microsoft.com/office/drawing/2014/main" id="{1FEB4050-6902-BEDC-DE4F-9CA4ACBC303B}"/>
              </a:ext>
            </a:extLst>
          </p:cNvPr>
          <p:cNvSpPr txBox="1">
            <a:spLocks/>
          </p:cNvSpPr>
          <p:nvPr/>
        </p:nvSpPr>
        <p:spPr>
          <a:xfrm>
            <a:off x="6096000" y="3608024"/>
            <a:ext cx="4504063" cy="324997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+mn-lt"/>
              </a:rPr>
              <a:t>Motion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>
                <a:latin typeface="+mn-lt"/>
              </a:rPr>
              <a:t># of bones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>
                <a:latin typeface="+mn-lt"/>
              </a:rPr>
              <a:t>Duration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>
                <a:latin typeface="+mn-lt"/>
              </a:rPr>
              <a:t>Framerate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</a:rPr>
              <a:t>For each bone: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Bone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Initial Position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Rotation in every frame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b="0">
              <a:latin typeface="+mn-lt"/>
            </a:endParaRPr>
          </a:p>
        </p:txBody>
      </p:sp>
      <p:sp>
        <p:nvSpPr>
          <p:cNvPr id="25" name="Title 33">
            <a:extLst>
              <a:ext uri="{FF2B5EF4-FFF2-40B4-BE49-F238E27FC236}">
                <a16:creationId xmlns:a16="http://schemas.microsoft.com/office/drawing/2014/main" id="{A278F77F-16D3-2074-911F-684A57A564BC}"/>
              </a:ext>
            </a:extLst>
          </p:cNvPr>
          <p:cNvSpPr txBox="1">
            <a:spLocks/>
          </p:cNvSpPr>
          <p:nvPr/>
        </p:nvSpPr>
        <p:spPr>
          <a:xfrm>
            <a:off x="287659" y="1424848"/>
            <a:ext cx="5408061" cy="176393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  <a:latin typeface="+mn-lt"/>
              </a:rPr>
              <a:t>Importing FBX motion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Parse motion data by ASSIMP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Construct UAnimSequence* class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" b="1">
              <a:latin typeface="+mn-lt"/>
            </a:endParaRPr>
          </a:p>
        </p:txBody>
      </p:sp>
      <p:sp>
        <p:nvSpPr>
          <p:cNvPr id="27" name="Title 33">
            <a:extLst>
              <a:ext uri="{FF2B5EF4-FFF2-40B4-BE49-F238E27FC236}">
                <a16:creationId xmlns:a16="http://schemas.microsoft.com/office/drawing/2014/main" id="{FAADE109-0B48-41C8-F438-F8B1AEC3F71A}"/>
              </a:ext>
            </a:extLst>
          </p:cNvPr>
          <p:cNvSpPr txBox="1">
            <a:spLocks/>
          </p:cNvSpPr>
          <p:nvPr/>
        </p:nvSpPr>
        <p:spPr>
          <a:xfrm>
            <a:off x="343970" y="3608024"/>
            <a:ext cx="5408061" cy="324997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>
                <a:latin typeface="+mn-lt"/>
              </a:rPr>
              <a:t>Animate Prepared Skeleton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>
                <a:latin typeface="+mn-lt"/>
              </a:rPr>
              <a:t>Get motion data of the bone with the same name in FBX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>
                <a:latin typeface="+mn-lt"/>
              </a:rPr>
              <a:t>(e.g) Find </a:t>
            </a:r>
            <a:r>
              <a:rPr lang="en-US" sz="2400" b="0">
                <a:solidFill>
                  <a:schemeClr val="bg1"/>
                </a:solidFill>
                <a:latin typeface="+mn-lt"/>
              </a:rPr>
              <a:t>‘RightHand’ in FBX and retrieve motion data</a:t>
            </a:r>
          </a:p>
        </p:txBody>
      </p:sp>
    </p:spTree>
    <p:extLst>
      <p:ext uri="{BB962C8B-B14F-4D97-AF65-F5344CB8AC3E}">
        <p14:creationId xmlns:p14="http://schemas.microsoft.com/office/powerpoint/2010/main" val="2591337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Runtime Animation Importing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8ED6CB83-EE9E-B788-63C9-15853A682533}"/>
              </a:ext>
            </a:extLst>
          </p:cNvPr>
          <p:cNvSpPr txBox="1">
            <a:spLocks/>
          </p:cNvSpPr>
          <p:nvPr/>
        </p:nvSpPr>
        <p:spPr>
          <a:xfrm>
            <a:off x="128873" y="5640696"/>
            <a:ext cx="2790253" cy="76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1"/>
                </a:solidFill>
              </a:rPr>
              <a:t>FBX Source</a:t>
            </a:r>
            <a:endParaRPr lang="en-US" sz="3200" b="1" i="1">
              <a:solidFill>
                <a:schemeClr val="accent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C02270-FDE5-DE83-1117-2AB6F05E51F3}"/>
              </a:ext>
            </a:extLst>
          </p:cNvPr>
          <p:cNvSpPr txBox="1">
            <a:spLocks/>
          </p:cNvSpPr>
          <p:nvPr/>
        </p:nvSpPr>
        <p:spPr>
          <a:xfrm>
            <a:off x="3176873" y="5640696"/>
            <a:ext cx="2790253" cy="76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1"/>
                </a:solidFill>
              </a:rPr>
              <a:t>First Import</a:t>
            </a:r>
            <a:endParaRPr lang="en-US" sz="3200" b="1" i="1">
              <a:solidFill>
                <a:schemeClr val="accent1"/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02FF5DE-0123-5E6F-9F00-6EF70EEB33CD}"/>
              </a:ext>
            </a:extLst>
          </p:cNvPr>
          <p:cNvSpPr txBox="1">
            <a:spLocks/>
          </p:cNvSpPr>
          <p:nvPr/>
        </p:nvSpPr>
        <p:spPr>
          <a:xfrm>
            <a:off x="6224873" y="5640696"/>
            <a:ext cx="2790253" cy="76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1"/>
                </a:solidFill>
              </a:rPr>
              <a:t>Pos &amp; Rot Fix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8DE8D-A595-7433-C4B5-3FD8F41A22F8}"/>
              </a:ext>
            </a:extLst>
          </p:cNvPr>
          <p:cNvSpPr txBox="1">
            <a:spLocks/>
          </p:cNvSpPr>
          <p:nvPr/>
        </p:nvSpPr>
        <p:spPr>
          <a:xfrm>
            <a:off x="9272873" y="5640696"/>
            <a:ext cx="2790253" cy="76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1"/>
                </a:solidFill>
              </a:rPr>
              <a:t>Root Rot Fix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5A0EF1-F6D2-64A7-658D-DF18C61E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8282"/>
            <a:ext cx="12192000" cy="30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6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682713" y="1945540"/>
            <a:ext cx="23229" cy="16180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/>
              <a:t>4.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356D75-57D0-7004-0F8A-B485B509C9A2}"/>
              </a:ext>
            </a:extLst>
          </p:cNvPr>
          <p:cNvGrpSpPr/>
          <p:nvPr/>
        </p:nvGrpSpPr>
        <p:grpSpPr>
          <a:xfrm>
            <a:off x="3161288" y="4563145"/>
            <a:ext cx="4246207" cy="1336462"/>
            <a:chOff x="3039912" y="424711"/>
            <a:chExt cx="4246207" cy="133646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441F509-C139-9F17-0A99-87BD5F03753D}"/>
                </a:ext>
              </a:extLst>
            </p:cNvPr>
            <p:cNvSpPr/>
            <p:nvPr/>
          </p:nvSpPr>
          <p:spPr>
            <a:xfrm>
              <a:off x="3297379" y="661551"/>
              <a:ext cx="3988740" cy="1099622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F0F8B04-A080-9AE3-1F61-E9126ED12123}"/>
                </a:ext>
              </a:extLst>
            </p:cNvPr>
            <p:cNvSpPr/>
            <p:nvPr/>
          </p:nvSpPr>
          <p:spPr>
            <a:xfrm>
              <a:off x="3039912" y="424711"/>
              <a:ext cx="523445" cy="5234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/>
                <a:t>4</a:t>
              </a:r>
            </a:p>
          </p:txBody>
        </p:sp>
      </p:grpSp>
      <p:sp>
        <p:nvSpPr>
          <p:cNvPr id="32" name="Title 33">
            <a:extLst>
              <a:ext uri="{FF2B5EF4-FFF2-40B4-BE49-F238E27FC236}">
                <a16:creationId xmlns:a16="http://schemas.microsoft.com/office/drawing/2014/main" id="{FA3539CE-12A4-FE80-5C23-C7C1385D720C}"/>
              </a:ext>
            </a:extLst>
          </p:cNvPr>
          <p:cNvSpPr txBox="1">
            <a:spLocks/>
          </p:cNvSpPr>
          <p:nvPr/>
        </p:nvSpPr>
        <p:spPr>
          <a:xfrm>
            <a:off x="110215" y="2348751"/>
            <a:ext cx="2851639" cy="2160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Animation</a:t>
            </a:r>
          </a:p>
          <a:p>
            <a:r>
              <a:rPr lang="en-US" sz="3600"/>
              <a:t>Retargeting</a:t>
            </a:r>
          </a:p>
        </p:txBody>
      </p:sp>
    </p:spTree>
    <p:extLst>
      <p:ext uri="{BB962C8B-B14F-4D97-AF65-F5344CB8AC3E}">
        <p14:creationId xmlns:p14="http://schemas.microsoft.com/office/powerpoint/2010/main" val="2983122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683351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err="1"/>
              <a:t>Introduction</a:t>
            </a:r>
            <a:endParaRPr lang="en-US" sz="320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89ED3-4BB0-1487-3310-D6D777107464}"/>
              </a:ext>
            </a:extLst>
          </p:cNvPr>
          <p:cNvSpPr txBox="1"/>
          <p:nvPr/>
        </p:nvSpPr>
        <p:spPr>
          <a:xfrm>
            <a:off x="3548672" y="1863481"/>
            <a:ext cx="791307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Objective</a:t>
            </a:r>
            <a:endParaRPr lang="en-US">
              <a:solidFill>
                <a:schemeClr val="accent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Usability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Team Members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Development Schedule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451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Animation Retargeting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265DBC9-EE49-16B2-0E2D-A11F8FC5C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20"/>
          <a:stretch/>
        </p:blipFill>
        <p:spPr>
          <a:xfrm>
            <a:off x="6096000" y="1155338"/>
            <a:ext cx="6096000" cy="57026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72DCFC7-7653-F284-6DED-2332276B2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5" b="3824"/>
          <a:stretch/>
        </p:blipFill>
        <p:spPr>
          <a:xfrm>
            <a:off x="0" y="1155338"/>
            <a:ext cx="6096000" cy="570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80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089FFE-90B8-E0F7-3353-4D4FC8058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6" b="8057"/>
          <a:stretch/>
        </p:blipFill>
        <p:spPr>
          <a:xfrm>
            <a:off x="6096000" y="1128409"/>
            <a:ext cx="6099143" cy="57295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70263A-C37E-EEE8-02D1-10370123A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5" t="20000" b="1"/>
          <a:stretch/>
        </p:blipFill>
        <p:spPr>
          <a:xfrm>
            <a:off x="0" y="1128408"/>
            <a:ext cx="6096000" cy="5729591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Animation Retargeting</a:t>
            </a:r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9BE1C823-A6E5-104E-40C2-74DF59F3A344}"/>
              </a:ext>
            </a:extLst>
          </p:cNvPr>
          <p:cNvSpPr txBox="1">
            <a:spLocks/>
          </p:cNvSpPr>
          <p:nvPr/>
        </p:nvSpPr>
        <p:spPr>
          <a:xfrm>
            <a:off x="1550213" y="3790650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FFC000"/>
                </a:solidFill>
                <a:latin typeface="+mn-lt"/>
              </a:rPr>
              <a:t>Source bone chain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CD3FC2-CC17-80A7-615E-8E01E1D144BE}"/>
              </a:ext>
            </a:extLst>
          </p:cNvPr>
          <p:cNvSpPr/>
          <p:nvPr/>
        </p:nvSpPr>
        <p:spPr>
          <a:xfrm>
            <a:off x="1314208" y="2899995"/>
            <a:ext cx="3633799" cy="995665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502EF873-63DA-EE8F-8BEF-CB429391F2A6}"/>
              </a:ext>
            </a:extLst>
          </p:cNvPr>
          <p:cNvSpPr txBox="1">
            <a:spLocks/>
          </p:cNvSpPr>
          <p:nvPr/>
        </p:nvSpPr>
        <p:spPr>
          <a:xfrm>
            <a:off x="6526522" y="3795781"/>
            <a:ext cx="3439221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FFC000"/>
                </a:solidFill>
                <a:latin typeface="+mn-lt"/>
              </a:rPr>
              <a:t>Target bone chain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77DFC-F393-33C8-ABC0-D10C98BEA6C7}"/>
              </a:ext>
            </a:extLst>
          </p:cNvPr>
          <p:cNvSpPr/>
          <p:nvPr/>
        </p:nvSpPr>
        <p:spPr>
          <a:xfrm>
            <a:off x="6526522" y="2892736"/>
            <a:ext cx="3633799" cy="995665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05EC2B-88BD-A718-2480-E9E8923FFB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" t="2553" r="39881" b="60233"/>
          <a:stretch/>
        </p:blipFill>
        <p:spPr>
          <a:xfrm>
            <a:off x="2097568" y="2260363"/>
            <a:ext cx="1900865" cy="5175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D95B4F-45AE-878B-CE2B-A4983FD771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42336" r="1583" b="1727"/>
          <a:stretch/>
        </p:blipFill>
        <p:spPr>
          <a:xfrm>
            <a:off x="6762527" y="1949450"/>
            <a:ext cx="3111723" cy="777875"/>
          </a:xfrm>
          <a:prstGeom prst="rect">
            <a:avLst/>
          </a:prstGeom>
        </p:spPr>
      </p:pic>
      <p:sp>
        <p:nvSpPr>
          <p:cNvPr id="20" name="Title 21">
            <a:extLst>
              <a:ext uri="{FF2B5EF4-FFF2-40B4-BE49-F238E27FC236}">
                <a16:creationId xmlns:a16="http://schemas.microsoft.com/office/drawing/2014/main" id="{BBE4BC28-3898-3CCA-287E-EC03BC8353D4}"/>
              </a:ext>
            </a:extLst>
          </p:cNvPr>
          <p:cNvSpPr txBox="1">
            <a:spLocks/>
          </p:cNvSpPr>
          <p:nvPr/>
        </p:nvSpPr>
        <p:spPr>
          <a:xfrm>
            <a:off x="2211764" y="4938266"/>
            <a:ext cx="1838686" cy="76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IK Rig 1</a:t>
            </a:r>
          </a:p>
        </p:txBody>
      </p:sp>
      <p:sp>
        <p:nvSpPr>
          <p:cNvPr id="21" name="Title 21">
            <a:extLst>
              <a:ext uri="{FF2B5EF4-FFF2-40B4-BE49-F238E27FC236}">
                <a16:creationId xmlns:a16="http://schemas.microsoft.com/office/drawing/2014/main" id="{1E6183F7-A376-DD6E-76BE-41709D13157B}"/>
              </a:ext>
            </a:extLst>
          </p:cNvPr>
          <p:cNvSpPr txBox="1">
            <a:spLocks/>
          </p:cNvSpPr>
          <p:nvPr/>
        </p:nvSpPr>
        <p:spPr>
          <a:xfrm>
            <a:off x="7399045" y="4938265"/>
            <a:ext cx="1838686" cy="76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IK Rig 2</a:t>
            </a:r>
          </a:p>
        </p:txBody>
      </p:sp>
    </p:spTree>
    <p:extLst>
      <p:ext uri="{BB962C8B-B14F-4D97-AF65-F5344CB8AC3E}">
        <p14:creationId xmlns:p14="http://schemas.microsoft.com/office/powerpoint/2010/main" val="3934008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Animation Retargeting</a:t>
            </a:r>
          </a:p>
        </p:txBody>
      </p:sp>
      <p:pic>
        <p:nvPicPr>
          <p:cNvPr id="1026" name="Picture 2" descr="retarget chain example">
            <a:extLst>
              <a:ext uri="{FF2B5EF4-FFF2-40B4-BE49-F238E27FC236}">
                <a16:creationId xmlns:a16="http://schemas.microsoft.com/office/drawing/2014/main" id="{0A4E4FDC-26EE-8489-79BE-4B37F41E9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79"/>
          <a:stretch/>
        </p:blipFill>
        <p:spPr bwMode="auto">
          <a:xfrm>
            <a:off x="0" y="1493510"/>
            <a:ext cx="3599234" cy="520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target chain example">
            <a:extLst>
              <a:ext uri="{FF2B5EF4-FFF2-40B4-BE49-F238E27FC236}">
                <a16:creationId xmlns:a16="http://schemas.microsoft.com/office/drawing/2014/main" id="{FB3B55C8-59CD-7EB4-2F15-8D26FFAC4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4" t="-370" r="-22" b="370"/>
          <a:stretch/>
        </p:blipFill>
        <p:spPr bwMode="auto">
          <a:xfrm>
            <a:off x="8952640" y="1493510"/>
            <a:ext cx="3258766" cy="520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4B37AB-5D45-BF29-5076-AAD3AC9BD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858"/>
          <a:stretch/>
        </p:blipFill>
        <p:spPr>
          <a:xfrm>
            <a:off x="7239100" y="3026035"/>
            <a:ext cx="1431562" cy="19517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ABAD38-1B4C-06DA-1651-094B86065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70" r="26689"/>
          <a:stretch/>
        </p:blipFill>
        <p:spPr>
          <a:xfrm>
            <a:off x="3786425" y="3026035"/>
            <a:ext cx="1431563" cy="1951709"/>
          </a:xfrm>
          <a:prstGeom prst="rect">
            <a:avLst/>
          </a:prstGeom>
        </p:spPr>
      </p:pic>
      <p:pic>
        <p:nvPicPr>
          <p:cNvPr id="11" name="그림 10" descr="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707A7726-6725-AE92-2A0F-D3F9AD4FA7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699653">
            <a:off x="5587213" y="3392984"/>
            <a:ext cx="1217810" cy="1217810"/>
          </a:xfrm>
          <a:prstGeom prst="rect">
            <a:avLst/>
          </a:prstGeom>
        </p:spPr>
      </p:pic>
      <p:sp>
        <p:nvSpPr>
          <p:cNvPr id="13" name="Title 21">
            <a:extLst>
              <a:ext uri="{FF2B5EF4-FFF2-40B4-BE49-F238E27FC236}">
                <a16:creationId xmlns:a16="http://schemas.microsoft.com/office/drawing/2014/main" id="{F38068B6-1161-B234-EAD7-F7819976329D}"/>
              </a:ext>
            </a:extLst>
          </p:cNvPr>
          <p:cNvSpPr txBox="1">
            <a:spLocks/>
          </p:cNvSpPr>
          <p:nvPr/>
        </p:nvSpPr>
        <p:spPr>
          <a:xfrm>
            <a:off x="4396501" y="5436106"/>
            <a:ext cx="3599233" cy="76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accent1"/>
                </a:solidFill>
              </a:rPr>
              <a:t>IK Rig Retargter</a:t>
            </a:r>
          </a:p>
        </p:txBody>
      </p:sp>
    </p:spTree>
    <p:extLst>
      <p:ext uri="{BB962C8B-B14F-4D97-AF65-F5344CB8AC3E}">
        <p14:creationId xmlns:p14="http://schemas.microsoft.com/office/powerpoint/2010/main" val="958338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Animation Retargeting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C6BAD6-85E8-79F2-8764-CBA564FA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75" y="1146088"/>
            <a:ext cx="11347953" cy="571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64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22252" y="2688624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/>
              <a:t>Future</a:t>
            </a:r>
          </a:p>
          <a:p>
            <a:r>
              <a:rPr lang="ko-KR" altLang="en-US" sz="3200" err="1"/>
              <a:t>Work</a:t>
            </a:r>
            <a:endParaRPr lang="ko-KR" altLang="en-US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89ED3-4BB0-1487-3310-D6D777107464}"/>
              </a:ext>
            </a:extLst>
          </p:cNvPr>
          <p:cNvSpPr txBox="1"/>
          <p:nvPr/>
        </p:nvSpPr>
        <p:spPr>
          <a:xfrm>
            <a:off x="3671533" y="1859338"/>
            <a:ext cx="852046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Implementing ONNX in Unreal Engine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Model Training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Retargeting in runtime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Animation State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879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nimation Pose Assets in Unreal Engine | Unreal Engine 5.0 Documentation">
            <a:extLst>
              <a:ext uri="{FF2B5EF4-FFF2-40B4-BE49-F238E27FC236}">
                <a16:creationId xmlns:a16="http://schemas.microsoft.com/office/drawing/2014/main" id="{E0E190AB-011B-04FB-3F5C-6CDCF409E47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r="254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4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</a:t>
            </a:r>
            <a:b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933494"/>
            <a:ext cx="7466256" cy="1395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UNREAL NEURAL</a:t>
            </a:r>
          </a:p>
        </p:txBody>
      </p:sp>
    </p:spTree>
    <p:extLst>
      <p:ext uri="{BB962C8B-B14F-4D97-AF65-F5344CB8AC3E}">
        <p14:creationId xmlns:p14="http://schemas.microsoft.com/office/powerpoint/2010/main" val="235513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Objective</a:t>
            </a:r>
            <a:endParaRPr lang="en-US" altLang="ko-KR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683830-68E6-27D9-0EB0-6F2588F57677}"/>
              </a:ext>
            </a:extLst>
          </p:cNvPr>
          <p:cNvGrpSpPr/>
          <p:nvPr/>
        </p:nvGrpSpPr>
        <p:grpSpPr>
          <a:xfrm>
            <a:off x="1809292" y="2086189"/>
            <a:ext cx="8572500" cy="3717726"/>
            <a:chOff x="3303984" y="1363266"/>
            <a:chExt cx="8572500" cy="3717726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EEC6081-4245-39D7-0D80-4694B6C27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9525" y="2974181"/>
              <a:ext cx="1528763" cy="1504951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1109B01-0679-3825-C775-7D464C1222CE}"/>
                </a:ext>
              </a:extLst>
            </p:cNvPr>
            <p:cNvSpPr/>
            <p:nvPr/>
          </p:nvSpPr>
          <p:spPr>
            <a:xfrm>
              <a:off x="5572125" y="3402210"/>
              <a:ext cx="892968" cy="631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32F5544-A873-81D9-2109-32FCCC254CFA}"/>
                </a:ext>
              </a:extLst>
            </p:cNvPr>
            <p:cNvSpPr/>
            <p:nvPr/>
          </p:nvSpPr>
          <p:spPr>
            <a:xfrm>
              <a:off x="8703468" y="3402210"/>
              <a:ext cx="892968" cy="631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17D51EF9-77FD-AEAD-54C4-C69B294D6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3719" y="2969418"/>
              <a:ext cx="1416844" cy="1490663"/>
            </a:xfrm>
            <a:prstGeom prst="rect">
              <a:avLst/>
            </a:prstGeom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6981FBF5-2360-B67D-6B9D-802A3139D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3625" y="2964656"/>
              <a:ext cx="1416845" cy="1440657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6F0932-2DA5-3411-F77B-63F00494A1BE}"/>
                </a:ext>
              </a:extLst>
            </p:cNvPr>
            <p:cNvSpPr/>
            <p:nvPr/>
          </p:nvSpPr>
          <p:spPr>
            <a:xfrm>
              <a:off x="3303984" y="2021085"/>
              <a:ext cx="8572500" cy="3059907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E6B8F30-CFF6-4A11-B57B-9F6D9F3F036A}"/>
                </a:ext>
              </a:extLst>
            </p:cNvPr>
            <p:cNvSpPr/>
            <p:nvPr/>
          </p:nvSpPr>
          <p:spPr>
            <a:xfrm>
              <a:off x="5798344" y="1363266"/>
              <a:ext cx="3393278" cy="1333498"/>
            </a:xfrm>
            <a:prstGeom prst="roundRect">
              <a:avLst/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err="1"/>
                <a:t>Unreal</a:t>
              </a:r>
              <a:r>
                <a:rPr lang="ko-KR" altLang="en-US" sz="3000" b="1"/>
                <a:t> </a:t>
              </a:r>
              <a:r>
                <a:rPr lang="ko-KR" altLang="en-US" sz="3000" b="1" err="1"/>
                <a:t>Engine</a:t>
              </a:r>
            </a:p>
            <a:p>
              <a:pPr algn="ctr"/>
              <a:r>
                <a:rPr lang="ko-KR" altLang="en-US" sz="3000" b="1" err="1">
                  <a:solidFill>
                    <a:srgbClr val="FFFFFF"/>
                  </a:solidFill>
                  <a:latin typeface="Avenir Next LT Pro"/>
                </a:rPr>
                <a:t>Plugin</a:t>
              </a:r>
              <a:endParaRPr lang="ko-KR" altLang="en-US" sz="3000" b="1" err="1"/>
            </a:p>
          </p:txBody>
        </p:sp>
      </p:grpSp>
    </p:spTree>
    <p:extLst>
      <p:ext uri="{BB962C8B-B14F-4D97-AF65-F5344CB8AC3E}">
        <p14:creationId xmlns:p14="http://schemas.microsoft.com/office/powerpoint/2010/main" val="419424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Usability</a:t>
            </a:r>
            <a:endParaRPr lang="en-US" altLang="ko-KR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0AAD5-F981-FDD6-7E56-C02E237AFF29}"/>
              </a:ext>
            </a:extLst>
          </p:cNvPr>
          <p:cNvSpPr txBox="1"/>
          <p:nvPr/>
        </p:nvSpPr>
        <p:spPr>
          <a:xfrm>
            <a:off x="246672" y="2078404"/>
            <a:ext cx="11693766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b="1">
                <a:solidFill>
                  <a:schemeClr val="accent1"/>
                </a:solidFill>
              </a:rPr>
              <a:t>Reduction of time for creating animation for developers.</a:t>
            </a:r>
            <a:endParaRPr lang="en-US" b="1">
              <a:solidFill>
                <a:schemeClr val="accent1"/>
              </a:solidFill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b="1">
                <a:solidFill>
                  <a:schemeClr val="accent1"/>
                </a:solidFill>
              </a:rPr>
              <a:t>Potential for new game system and contents. 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b="1">
                <a:solidFill>
                  <a:schemeClr val="accent1"/>
                </a:solidFill>
              </a:rPr>
              <a:t>Expansion of user's game/metaverse experience through customized animations of their own.</a:t>
            </a:r>
            <a:endParaRPr lang="en-US" b="1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0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Team</a:t>
            </a:r>
            <a:r>
              <a:rPr lang="ko-KR" altLang="en-US"/>
              <a:t> </a:t>
            </a:r>
            <a:r>
              <a:rPr lang="ko-KR" altLang="en-US" err="1"/>
              <a:t>Members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2C2DE-B345-7446-CEC2-DE1761F0BBD8}"/>
              </a:ext>
            </a:extLst>
          </p:cNvPr>
          <p:cNvSpPr txBox="1"/>
          <p:nvPr/>
        </p:nvSpPr>
        <p:spPr>
          <a:xfrm>
            <a:off x="818425" y="1515343"/>
            <a:ext cx="10560538" cy="49786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000" b="1">
                <a:solidFill>
                  <a:schemeClr val="accent1"/>
                </a:solidFill>
              </a:rPr>
              <a:t>CV/AI</a:t>
            </a:r>
            <a:endParaRPr lang="en-US" sz="300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 sz="2000" b="1"/>
              <a:t>박수호, </a:t>
            </a:r>
            <a:r>
              <a:rPr lang="ko-KR" altLang="en-US" sz="2000" b="1" err="1"/>
              <a:t>차승종</a:t>
            </a:r>
            <a:r>
              <a:rPr lang="ko-KR" altLang="en-US" sz="2000" b="1"/>
              <a:t>:</a:t>
            </a:r>
            <a:r>
              <a:rPr lang="ko-KR" altLang="en-US" sz="2000"/>
              <a:t> </a:t>
            </a:r>
            <a:r>
              <a:rPr lang="ko-KR" altLang="en-US" sz="2000" err="1"/>
              <a:t>Motion</a:t>
            </a:r>
            <a:r>
              <a:rPr lang="ko-KR" altLang="en-US" sz="2000"/>
              <a:t> </a:t>
            </a:r>
            <a:r>
              <a:rPr lang="ko-KR" altLang="en-US" sz="2000" err="1"/>
              <a:t>Diffusion</a:t>
            </a:r>
            <a:r>
              <a:rPr lang="ko-KR" altLang="en-US" sz="2000"/>
              <a:t> </a:t>
            </a:r>
            <a:r>
              <a:rPr lang="ko-KR" altLang="en-US" sz="2000" err="1"/>
              <a:t>Model</a:t>
            </a:r>
            <a:r>
              <a:rPr lang="ko-KR" altLang="en-US" sz="2000"/>
              <a:t> </a:t>
            </a:r>
            <a:r>
              <a:rPr lang="ko-KR" altLang="en-US" sz="2000" err="1"/>
              <a:t>performance</a:t>
            </a:r>
            <a:r>
              <a:rPr lang="ko-KR" altLang="en-US" sz="2000"/>
              <a:t> </a:t>
            </a:r>
            <a:r>
              <a:rPr lang="ko-KR" altLang="en-US" sz="2000" err="1"/>
              <a:t>improvement</a:t>
            </a:r>
            <a:r>
              <a:rPr lang="ko-KR" altLang="en-US" sz="2000"/>
              <a:t>, Data </a:t>
            </a:r>
            <a:r>
              <a:rPr lang="ko-KR" altLang="en-US" sz="2000" err="1"/>
              <a:t>collection</a:t>
            </a:r>
            <a:r>
              <a:rPr lang="ko-KR" altLang="en-US" sz="2000"/>
              <a:t>, </a:t>
            </a:r>
            <a:r>
              <a:rPr lang="ko-KR" altLang="en-US" sz="2000" err="1"/>
              <a:t>Model</a:t>
            </a:r>
            <a:r>
              <a:rPr lang="ko-KR" altLang="en-US" sz="2000"/>
              <a:t> </a:t>
            </a:r>
            <a:r>
              <a:rPr lang="ko-KR" altLang="en-US" sz="2000" err="1"/>
              <a:t>training</a:t>
            </a:r>
            <a:r>
              <a:rPr lang="ko-KR" altLang="en-US" sz="2000"/>
              <a:t>.</a:t>
            </a:r>
            <a:endParaRPr lang="ko-KR"/>
          </a:p>
          <a:p>
            <a:pPr>
              <a:lnSpc>
                <a:spcPct val="150000"/>
              </a:lnSpc>
            </a:pPr>
            <a:endParaRPr lang="ko-KR" altLang="en-US"/>
          </a:p>
          <a:p>
            <a:pPr>
              <a:lnSpc>
                <a:spcPct val="150000"/>
              </a:lnSpc>
            </a:pPr>
            <a:r>
              <a:rPr lang="ko-KR" altLang="en-US" sz="3000" b="1" err="1">
                <a:solidFill>
                  <a:schemeClr val="accent1"/>
                </a:solidFill>
              </a:rPr>
              <a:t>Unreal</a:t>
            </a:r>
            <a:r>
              <a:rPr lang="ko-KR" altLang="en-US" sz="3000" b="1">
                <a:solidFill>
                  <a:schemeClr val="accent1"/>
                </a:solidFill>
              </a:rPr>
              <a:t> </a:t>
            </a:r>
            <a:r>
              <a:rPr lang="ko-KR" altLang="en-US" sz="3000" b="1" err="1">
                <a:solidFill>
                  <a:schemeClr val="accent1"/>
                </a:solidFill>
              </a:rPr>
              <a:t>Engine</a:t>
            </a:r>
            <a:endParaRPr lang="ko-KR" altLang="en-US" sz="3000" b="1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b="1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/>
              <a:t>이재훈:</a:t>
            </a:r>
            <a:r>
              <a:rPr lang="ko-KR" altLang="en-US" sz="2000"/>
              <a:t> </a:t>
            </a:r>
            <a:r>
              <a:rPr lang="ko-KR" altLang="en-US" sz="2000" err="1"/>
              <a:t>Adjustment</a:t>
            </a:r>
            <a:r>
              <a:rPr lang="ko-KR" altLang="en-US" sz="2000"/>
              <a:t> of </a:t>
            </a:r>
            <a:r>
              <a:rPr lang="ko-KR" altLang="en-US" sz="2000" err="1"/>
              <a:t>model</a:t>
            </a:r>
            <a:r>
              <a:rPr lang="ko-KR" altLang="en-US" sz="2000"/>
              <a:t> </a:t>
            </a:r>
            <a:r>
              <a:rPr lang="ko-KR" altLang="en-US" sz="2000" err="1"/>
              <a:t>to</a:t>
            </a:r>
            <a:r>
              <a:rPr lang="ko-KR" altLang="en-US" sz="2000"/>
              <a:t> </a:t>
            </a:r>
            <a:r>
              <a:rPr lang="ko-KR" altLang="en-US" sz="2000" err="1"/>
              <a:t>Unreal</a:t>
            </a:r>
            <a:r>
              <a:rPr lang="ko-KR" altLang="en-US" sz="2000"/>
              <a:t> </a:t>
            </a:r>
            <a:r>
              <a:rPr lang="ko-KR" altLang="en-US" sz="2000" err="1"/>
              <a:t>Engine</a:t>
            </a:r>
            <a:r>
              <a:rPr lang="ko-KR" altLang="en-US" sz="20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err="1"/>
              <a:t>제해찬</a:t>
            </a:r>
            <a:r>
              <a:rPr lang="en-US" altLang="ko-KR" sz="2000" b="1"/>
              <a:t>:</a:t>
            </a:r>
            <a:r>
              <a:rPr lang="en-US" altLang="ko-KR" sz="2000"/>
              <a:t> Plugin function library implementation.</a:t>
            </a:r>
          </a:p>
          <a:p>
            <a:pPr>
              <a:lnSpc>
                <a:spcPct val="150000"/>
              </a:lnSpc>
            </a:pPr>
            <a:r>
              <a:rPr lang="en-US" altLang="ko-KR" sz="2000" b="1" err="1"/>
              <a:t>조용현</a:t>
            </a:r>
            <a:r>
              <a:rPr lang="en-US" altLang="ko-KR" sz="2000" b="1"/>
              <a:t>:</a:t>
            </a:r>
            <a:r>
              <a:rPr lang="en-US" altLang="ko-KR" sz="2000"/>
              <a:t> Building demo project and animation postprocessing.</a:t>
            </a:r>
          </a:p>
        </p:txBody>
      </p:sp>
    </p:spTree>
    <p:extLst>
      <p:ext uri="{BB962C8B-B14F-4D97-AF65-F5344CB8AC3E}">
        <p14:creationId xmlns:p14="http://schemas.microsoft.com/office/powerpoint/2010/main" val="21537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Development</a:t>
            </a:r>
            <a:r>
              <a:rPr lang="ko-KR" altLang="en-US"/>
              <a:t> Schedule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285CD1-C0FB-FF2A-153C-094FE5C40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45058"/>
              </p:ext>
            </p:extLst>
          </p:nvPr>
        </p:nvGraphicFramePr>
        <p:xfrm>
          <a:off x="263769" y="1201615"/>
          <a:ext cx="11524127" cy="5651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6084">
                  <a:extLst>
                    <a:ext uri="{9D8B030D-6E8A-4147-A177-3AD203B41FA5}">
                      <a16:colId xmlns:a16="http://schemas.microsoft.com/office/drawing/2014/main" val="778238552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495269479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66894115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2289354474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3706138041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2728321822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516111697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2171906519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21992931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3557547903"/>
                    </a:ext>
                  </a:extLst>
                </a:gridCol>
              </a:tblGrid>
              <a:tr h="706473"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3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4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5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6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7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8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9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10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11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56827661"/>
                  </a:ext>
                </a:extLst>
              </a:tr>
              <a:tr h="96337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Retargetting Animation</a:t>
                      </a:r>
                      <a:endParaRPr lang="en-US" altLang="ko-KR" sz="1600">
                        <a:effectLst/>
                      </a:endParaRPr>
                    </a:p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(Skeleton)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8490100"/>
                  </a:ext>
                </a:extLst>
              </a:tr>
              <a:tr h="96337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Model performance and speed improvement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6857486"/>
                  </a:ext>
                </a:extLst>
              </a:tr>
              <a:tr h="754641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Adjustment model to Unreal Engine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6903614"/>
                  </a:ext>
                </a:extLst>
              </a:tr>
              <a:tr h="754641">
                <a:tc>
                  <a:txBody>
                    <a:bodyPr/>
                    <a:lstStyle/>
                    <a:p>
                      <a:pPr marL="0" marR="0" indent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Implement plug-in function library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6920416"/>
                  </a:ext>
                </a:extLst>
              </a:tr>
              <a:tr h="754641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Implement simple demo 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2743642"/>
                  </a:ext>
                </a:extLst>
              </a:tr>
              <a:tr h="754641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Packaging and deploy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86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094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683351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/>
              <a:t>Project</a:t>
            </a:r>
            <a:endParaRPr lang="en-US" altLang="ko-KR" sz="4000"/>
          </a:p>
          <a:p>
            <a:r>
              <a:rPr lang="ko-KR" altLang="en-US" sz="4000"/>
              <a:t>Progress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89ED3-4BB0-1487-3310-D6D777107464}"/>
              </a:ext>
            </a:extLst>
          </p:cNvPr>
          <p:cNvSpPr txBox="1"/>
          <p:nvPr/>
        </p:nvSpPr>
        <p:spPr>
          <a:xfrm>
            <a:off x="3648063" y="1852438"/>
            <a:ext cx="791307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Model &amp; Data Augmentation</a:t>
            </a:r>
            <a:endParaRPr lang="ko-KR" altLang="en-US" sz="3000" b="1">
              <a:solidFill>
                <a:schemeClr val="accent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Using Model in Unreal Engine: ONNX</a:t>
            </a:r>
            <a:endParaRPr lang="en-US">
              <a:solidFill>
                <a:schemeClr val="accent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Runtime Animation Importing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Animation Retargeting</a:t>
            </a:r>
            <a:endParaRPr lang="en-U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7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446638"/>
            <a:ext cx="2719492" cy="210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Pipeline</a:t>
            </a:r>
          </a:p>
          <a:p>
            <a:r>
              <a:rPr lang="en-US" sz="4000"/>
              <a:t>&amp;</a:t>
            </a:r>
          </a:p>
          <a:p>
            <a:r>
              <a:rPr lang="en-US" sz="4000"/>
              <a:t>Progress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702251" y="1945540"/>
            <a:ext cx="32998" cy="1578967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E4E184F-7071-44CE-B126-43799E1B4DD8}"/>
              </a:ext>
            </a:extLst>
          </p:cNvPr>
          <p:cNvGrpSpPr/>
          <p:nvPr/>
        </p:nvGrpSpPr>
        <p:grpSpPr>
          <a:xfrm>
            <a:off x="218584" y="5020871"/>
            <a:ext cx="3615006" cy="1908857"/>
            <a:chOff x="338087" y="5218572"/>
            <a:chExt cx="3615006" cy="1908857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D268C6A3-6CE7-E762-1DAF-32E1B2B2D107}"/>
                </a:ext>
              </a:extLst>
            </p:cNvPr>
            <p:cNvCxnSpPr>
              <a:cxnSpLocks/>
            </p:cNvCxnSpPr>
            <p:nvPr/>
          </p:nvCxnSpPr>
          <p:spPr>
            <a:xfrm>
              <a:off x="338088" y="5999146"/>
              <a:ext cx="611727" cy="209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itle 33">
              <a:extLst>
                <a:ext uri="{FF2B5EF4-FFF2-40B4-BE49-F238E27FC236}">
                  <a16:creationId xmlns:a16="http://schemas.microsoft.com/office/drawing/2014/main" id="{B973DCB9-FAAC-AA03-79B9-38FA902E0F4D}"/>
                </a:ext>
              </a:extLst>
            </p:cNvPr>
            <p:cNvSpPr txBox="1">
              <a:spLocks/>
            </p:cNvSpPr>
            <p:nvPr/>
          </p:nvSpPr>
          <p:spPr>
            <a:xfrm>
              <a:off x="1011380" y="5218572"/>
              <a:ext cx="2941713" cy="19088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800" b="1" kern="1200" spc="-2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70000"/>
                </a:lnSpc>
              </a:pPr>
              <a:r>
                <a:rPr lang="en-US" sz="1800"/>
                <a:t>Implemented</a:t>
              </a:r>
            </a:p>
            <a:p>
              <a:pPr>
                <a:lnSpc>
                  <a:spcPct val="170000"/>
                </a:lnSpc>
              </a:pPr>
              <a:r>
                <a:rPr lang="en-US" sz="1800"/>
                <a:t>Working on</a:t>
              </a:r>
            </a:p>
            <a:p>
              <a:pPr>
                <a:lnSpc>
                  <a:spcPct val="170000"/>
                </a:lnSpc>
              </a:pPr>
              <a:r>
                <a:rPr lang="en-US" sz="1800"/>
                <a:t>Not started yet</a:t>
              </a:r>
            </a:p>
            <a:p>
              <a:pPr>
                <a:lnSpc>
                  <a:spcPct val="170000"/>
                </a:lnSpc>
              </a:pPr>
              <a:endParaRPr lang="en-US" sz="180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DD6F02F-AD16-611E-AB13-A0275608F38C}"/>
                </a:ext>
              </a:extLst>
            </p:cNvPr>
            <p:cNvCxnSpPr>
              <a:cxnSpLocks/>
            </p:cNvCxnSpPr>
            <p:nvPr/>
          </p:nvCxnSpPr>
          <p:spPr>
            <a:xfrm>
              <a:off x="338088" y="5532339"/>
              <a:ext cx="611727" cy="2097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02D5555A-20E8-44A5-79FB-028B631B8E91}"/>
                </a:ext>
              </a:extLst>
            </p:cNvPr>
            <p:cNvCxnSpPr>
              <a:cxnSpLocks/>
            </p:cNvCxnSpPr>
            <p:nvPr/>
          </p:nvCxnSpPr>
          <p:spPr>
            <a:xfrm>
              <a:off x="338087" y="6486297"/>
              <a:ext cx="611727" cy="2097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541364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757C30-AE9A-4680-90EB-19D282EC2B7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AF0BF08-C674-44E3-8BFC-85BC65E095F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1610</Words>
  <Application>Microsoft Office PowerPoint</Application>
  <PresentationFormat>와이드스크린</PresentationFormat>
  <Paragraphs>407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Malgun Gothic</vt:lpstr>
      <vt:lpstr>Arial</vt:lpstr>
      <vt:lpstr>Avenir Next LT Pro</vt:lpstr>
      <vt:lpstr>Calibri</vt:lpstr>
      <vt:lpstr>Wingdings</vt:lpstr>
      <vt:lpstr>ColorBlockVTI</vt:lpstr>
      <vt:lpstr>UNREAL NEURAL</vt:lpstr>
      <vt:lpstr>PowerPoint 프레젠테이션</vt:lpstr>
      <vt:lpstr>PowerPoint 프레젠테이션</vt:lpstr>
      <vt:lpstr>Objective</vt:lpstr>
      <vt:lpstr>Usability</vt:lpstr>
      <vt:lpstr>Team Members</vt:lpstr>
      <vt:lpstr>Development Schedule</vt:lpstr>
      <vt:lpstr>PowerPoint 프레젠테이션</vt:lpstr>
      <vt:lpstr>PowerPoint 프레젠테이션</vt:lpstr>
      <vt:lpstr>PowerPoint 프레젠테이션</vt:lpstr>
      <vt:lpstr>Model Description</vt:lpstr>
      <vt:lpstr>Dataset</vt:lpstr>
      <vt:lpstr>Data Augmentation</vt:lpstr>
      <vt:lpstr>Data Augmentation</vt:lpstr>
      <vt:lpstr>Data Augmentation</vt:lpstr>
      <vt:lpstr>Data Augmentation</vt:lpstr>
      <vt:lpstr>PowerPoint 프레젠테이션</vt:lpstr>
      <vt:lpstr>Model in Unreal Engine</vt:lpstr>
      <vt:lpstr>Model in Unreal Engine</vt:lpstr>
      <vt:lpstr>Model in Unreal Engine</vt:lpstr>
      <vt:lpstr>Use Model in Unreal Engine</vt:lpstr>
      <vt:lpstr>Use Model in Unreal Engine</vt:lpstr>
      <vt:lpstr>Use Model in Unreal Engine</vt:lpstr>
      <vt:lpstr>Use Model in Unreal Engine</vt:lpstr>
      <vt:lpstr>PowerPoint 프레젠테이션</vt:lpstr>
      <vt:lpstr>Runtime Animation Importing</vt:lpstr>
      <vt:lpstr>Runtime Animation Importing</vt:lpstr>
      <vt:lpstr>Runtime Animation Importing</vt:lpstr>
      <vt:lpstr>PowerPoint 프레젠테이션</vt:lpstr>
      <vt:lpstr>Animation Retargeting</vt:lpstr>
      <vt:lpstr>Animation Retargeting</vt:lpstr>
      <vt:lpstr>Animation Retargeting</vt:lpstr>
      <vt:lpstr>Animation Retargeting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NEURAL</dc:title>
  <dc:creator>조용현</dc:creator>
  <cp:lastModifiedBy>조용현</cp:lastModifiedBy>
  <cp:revision>4</cp:revision>
  <dcterms:created xsi:type="dcterms:W3CDTF">2023-04-20T23:07:26Z</dcterms:created>
  <dcterms:modified xsi:type="dcterms:W3CDTF">2023-04-28T03:08:22Z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